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8"/>
  </p:notesMasterIdLst>
  <p:sldIdLst>
    <p:sldId id="256" r:id="rId2"/>
    <p:sldId id="257" r:id="rId3"/>
    <p:sldId id="266" r:id="rId4"/>
    <p:sldId id="270" r:id="rId5"/>
    <p:sldId id="265" r:id="rId6"/>
    <p:sldId id="267" r:id="rId7"/>
    <p:sldId id="263" r:id="rId8"/>
    <p:sldId id="264" r:id="rId9"/>
    <p:sldId id="259" r:id="rId10"/>
    <p:sldId id="268" r:id="rId11"/>
    <p:sldId id="273" r:id="rId12"/>
    <p:sldId id="272" r:id="rId13"/>
    <p:sldId id="260" r:id="rId14"/>
    <p:sldId id="269" r:id="rId15"/>
    <p:sldId id="271" r:id="rId16"/>
    <p:sldId id="262" r:id="rId17"/>
  </p:sldIdLst>
  <p:sldSz cx="9144000" cy="6858000" type="letter"/>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54" autoAdjust="0"/>
  </p:normalViewPr>
  <p:slideViewPr>
    <p:cSldViewPr>
      <p:cViewPr varScale="1">
        <p:scale>
          <a:sx n="95" d="100"/>
          <a:sy n="95" d="100"/>
        </p:scale>
        <p:origin x="-179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17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AB38299-0A9C-42AD-BDD8-CA64470A87AA}" type="slidenum">
              <a:rPr lang="en-US"/>
              <a:pPr/>
              <a:t>‹#›</a:t>
            </a:fld>
            <a:endParaRPr lang="en-US"/>
          </a:p>
        </p:txBody>
      </p:sp>
    </p:spTree>
    <p:extLst>
      <p:ext uri="{BB962C8B-B14F-4D97-AF65-F5344CB8AC3E}">
        <p14:creationId xmlns:p14="http://schemas.microsoft.com/office/powerpoint/2010/main" val="366848352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fld id="{D7D4380E-3ED7-4E5D-8410-B92A8DCD16F6}" type="datetime3">
              <a:rPr lang="en-US"/>
              <a:pPr/>
              <a:t>15 November 2012</a:t>
            </a:fld>
            <a:endParaRPr lang="en-US"/>
          </a:p>
        </p:txBody>
      </p:sp>
      <p:sp>
        <p:nvSpPr>
          <p:cNvPr id="5" name="Footer Placeholder 4"/>
          <p:cNvSpPr>
            <a:spLocks noGrp="1"/>
          </p:cNvSpPr>
          <p:nvPr>
            <p:ph type="ftr" sz="quarter" idx="11"/>
          </p:nvPr>
        </p:nvSpPr>
        <p:spPr/>
        <p:txBody>
          <a:bodyPr/>
          <a:lstStyle>
            <a:lvl1pPr>
              <a:defRPr/>
            </a:lvl1pPr>
          </a:lstStyle>
          <a:p>
            <a:r>
              <a:rPr lang="en-US"/>
              <a:t>Snoring To Attention - David Pierre Leibovitz</a:t>
            </a:r>
          </a:p>
        </p:txBody>
      </p:sp>
      <p:sp>
        <p:nvSpPr>
          <p:cNvPr id="6" name="Slide Number Placeholder 5"/>
          <p:cNvSpPr>
            <a:spLocks noGrp="1"/>
          </p:cNvSpPr>
          <p:nvPr>
            <p:ph type="sldNum" sz="quarter" idx="12"/>
          </p:nvPr>
        </p:nvSpPr>
        <p:spPr/>
        <p:txBody>
          <a:bodyPr/>
          <a:lstStyle>
            <a:lvl1pPr>
              <a:defRPr/>
            </a:lvl1pPr>
          </a:lstStyle>
          <a:p>
            <a:fld id="{EB74C451-B1E8-439A-BFE9-CD741B07F3E5}" type="slidenum">
              <a:rPr lang="en-US"/>
              <a:pPr/>
              <a:t>‹#›</a:t>
            </a:fld>
            <a:endParaRPr lang="en-US"/>
          </a:p>
        </p:txBody>
      </p:sp>
    </p:spTree>
    <p:extLst>
      <p:ext uri="{BB962C8B-B14F-4D97-AF65-F5344CB8AC3E}">
        <p14:creationId xmlns:p14="http://schemas.microsoft.com/office/powerpoint/2010/main" val="4155055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fld id="{9F8D27C3-FF00-4FC3-94DC-6589385DDB10}" type="datetime3">
              <a:rPr lang="en-US"/>
              <a:pPr/>
              <a:t>15 November 2012</a:t>
            </a:fld>
            <a:endParaRPr lang="en-US"/>
          </a:p>
        </p:txBody>
      </p:sp>
      <p:sp>
        <p:nvSpPr>
          <p:cNvPr id="5" name="Footer Placeholder 4"/>
          <p:cNvSpPr>
            <a:spLocks noGrp="1"/>
          </p:cNvSpPr>
          <p:nvPr>
            <p:ph type="ftr" sz="quarter" idx="11"/>
          </p:nvPr>
        </p:nvSpPr>
        <p:spPr/>
        <p:txBody>
          <a:bodyPr/>
          <a:lstStyle>
            <a:lvl1pPr>
              <a:defRPr/>
            </a:lvl1pPr>
          </a:lstStyle>
          <a:p>
            <a:r>
              <a:rPr lang="en-US"/>
              <a:t>Snoring To Attention - David Pierre Leibovitz</a:t>
            </a:r>
          </a:p>
        </p:txBody>
      </p:sp>
      <p:sp>
        <p:nvSpPr>
          <p:cNvPr id="6" name="Slide Number Placeholder 5"/>
          <p:cNvSpPr>
            <a:spLocks noGrp="1"/>
          </p:cNvSpPr>
          <p:nvPr>
            <p:ph type="sldNum" sz="quarter" idx="12"/>
          </p:nvPr>
        </p:nvSpPr>
        <p:spPr/>
        <p:txBody>
          <a:bodyPr/>
          <a:lstStyle>
            <a:lvl1pPr>
              <a:defRPr/>
            </a:lvl1pPr>
          </a:lstStyle>
          <a:p>
            <a:fld id="{0D1F18CC-E657-458C-96B8-245F947248AC}" type="slidenum">
              <a:rPr lang="en-US"/>
              <a:pPr/>
              <a:t>‹#›</a:t>
            </a:fld>
            <a:endParaRPr lang="en-US"/>
          </a:p>
        </p:txBody>
      </p:sp>
    </p:spTree>
    <p:extLst>
      <p:ext uri="{BB962C8B-B14F-4D97-AF65-F5344CB8AC3E}">
        <p14:creationId xmlns:p14="http://schemas.microsoft.com/office/powerpoint/2010/main" val="4217246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274638"/>
            <a:ext cx="2133600" cy="5973762"/>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304800" y="274638"/>
            <a:ext cx="6248400" cy="5973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fld id="{7DF9AC76-625D-46B0-AE95-9583A1ACB04D}" type="datetime3">
              <a:rPr lang="en-US"/>
              <a:pPr/>
              <a:t>15 November 2012</a:t>
            </a:fld>
            <a:endParaRPr lang="en-US"/>
          </a:p>
        </p:txBody>
      </p:sp>
      <p:sp>
        <p:nvSpPr>
          <p:cNvPr id="5" name="Footer Placeholder 4"/>
          <p:cNvSpPr>
            <a:spLocks noGrp="1"/>
          </p:cNvSpPr>
          <p:nvPr>
            <p:ph type="ftr" sz="quarter" idx="11"/>
          </p:nvPr>
        </p:nvSpPr>
        <p:spPr/>
        <p:txBody>
          <a:bodyPr/>
          <a:lstStyle>
            <a:lvl1pPr>
              <a:defRPr/>
            </a:lvl1pPr>
          </a:lstStyle>
          <a:p>
            <a:r>
              <a:rPr lang="en-US"/>
              <a:t>Snoring To Attention - David Pierre Leibovitz</a:t>
            </a:r>
          </a:p>
        </p:txBody>
      </p:sp>
      <p:sp>
        <p:nvSpPr>
          <p:cNvPr id="6" name="Slide Number Placeholder 5"/>
          <p:cNvSpPr>
            <a:spLocks noGrp="1"/>
          </p:cNvSpPr>
          <p:nvPr>
            <p:ph type="sldNum" sz="quarter" idx="12"/>
          </p:nvPr>
        </p:nvSpPr>
        <p:spPr/>
        <p:txBody>
          <a:bodyPr/>
          <a:lstStyle>
            <a:lvl1pPr>
              <a:defRPr/>
            </a:lvl1pPr>
          </a:lstStyle>
          <a:p>
            <a:fld id="{CC611434-AD13-46D1-8501-95A420F1DBEB}" type="slidenum">
              <a:rPr lang="en-US"/>
              <a:pPr/>
              <a:t>‹#›</a:t>
            </a:fld>
            <a:endParaRPr lang="en-US"/>
          </a:p>
        </p:txBody>
      </p:sp>
    </p:spTree>
    <p:extLst>
      <p:ext uri="{BB962C8B-B14F-4D97-AF65-F5344CB8AC3E}">
        <p14:creationId xmlns:p14="http://schemas.microsoft.com/office/powerpoint/2010/main" val="3969226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fld id="{904FC2B7-A332-4035-AC5F-8717888D4527}" type="datetime3">
              <a:rPr lang="en-US"/>
              <a:pPr/>
              <a:t>15 November 2012</a:t>
            </a:fld>
            <a:endParaRPr lang="en-US"/>
          </a:p>
        </p:txBody>
      </p:sp>
      <p:sp>
        <p:nvSpPr>
          <p:cNvPr id="5" name="Footer Placeholder 4"/>
          <p:cNvSpPr>
            <a:spLocks noGrp="1"/>
          </p:cNvSpPr>
          <p:nvPr>
            <p:ph type="ftr" sz="quarter" idx="11"/>
          </p:nvPr>
        </p:nvSpPr>
        <p:spPr/>
        <p:txBody>
          <a:bodyPr/>
          <a:lstStyle>
            <a:lvl1pPr>
              <a:defRPr/>
            </a:lvl1pPr>
          </a:lstStyle>
          <a:p>
            <a:r>
              <a:rPr lang="en-US"/>
              <a:t>Snoring To Attention - David Pierre Leibovitz</a:t>
            </a:r>
          </a:p>
        </p:txBody>
      </p:sp>
      <p:sp>
        <p:nvSpPr>
          <p:cNvPr id="6" name="Slide Number Placeholder 5"/>
          <p:cNvSpPr>
            <a:spLocks noGrp="1"/>
          </p:cNvSpPr>
          <p:nvPr>
            <p:ph type="sldNum" sz="quarter" idx="12"/>
          </p:nvPr>
        </p:nvSpPr>
        <p:spPr/>
        <p:txBody>
          <a:bodyPr/>
          <a:lstStyle>
            <a:lvl1pPr>
              <a:defRPr/>
            </a:lvl1pPr>
          </a:lstStyle>
          <a:p>
            <a:fld id="{07E1810C-D50C-4C0A-8DA8-BDCA80CCC42A}" type="slidenum">
              <a:rPr lang="en-US"/>
              <a:pPr/>
              <a:t>‹#›</a:t>
            </a:fld>
            <a:endParaRPr lang="en-US"/>
          </a:p>
        </p:txBody>
      </p:sp>
    </p:spTree>
    <p:extLst>
      <p:ext uri="{BB962C8B-B14F-4D97-AF65-F5344CB8AC3E}">
        <p14:creationId xmlns:p14="http://schemas.microsoft.com/office/powerpoint/2010/main" val="2077237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138DEE1-B724-4B24-BF65-E75B92F1A6A1}" type="datetime3">
              <a:rPr lang="en-US"/>
              <a:pPr/>
              <a:t>15 November 2012</a:t>
            </a:fld>
            <a:endParaRPr lang="en-US"/>
          </a:p>
        </p:txBody>
      </p:sp>
      <p:sp>
        <p:nvSpPr>
          <p:cNvPr id="5" name="Footer Placeholder 4"/>
          <p:cNvSpPr>
            <a:spLocks noGrp="1"/>
          </p:cNvSpPr>
          <p:nvPr>
            <p:ph type="ftr" sz="quarter" idx="11"/>
          </p:nvPr>
        </p:nvSpPr>
        <p:spPr/>
        <p:txBody>
          <a:bodyPr/>
          <a:lstStyle>
            <a:lvl1pPr>
              <a:defRPr/>
            </a:lvl1pPr>
          </a:lstStyle>
          <a:p>
            <a:r>
              <a:rPr lang="en-US"/>
              <a:t>Snoring To Attention - David Pierre Leibovitz</a:t>
            </a:r>
          </a:p>
        </p:txBody>
      </p:sp>
      <p:sp>
        <p:nvSpPr>
          <p:cNvPr id="6" name="Slide Number Placeholder 5"/>
          <p:cNvSpPr>
            <a:spLocks noGrp="1"/>
          </p:cNvSpPr>
          <p:nvPr>
            <p:ph type="sldNum" sz="quarter" idx="12"/>
          </p:nvPr>
        </p:nvSpPr>
        <p:spPr/>
        <p:txBody>
          <a:bodyPr/>
          <a:lstStyle>
            <a:lvl1pPr>
              <a:defRPr/>
            </a:lvl1pPr>
          </a:lstStyle>
          <a:p>
            <a:fld id="{251899E3-0260-44BA-9B8E-2DD21E9DFE42}" type="slidenum">
              <a:rPr lang="en-US"/>
              <a:pPr/>
              <a:t>‹#›</a:t>
            </a:fld>
            <a:endParaRPr lang="en-US"/>
          </a:p>
        </p:txBody>
      </p:sp>
    </p:spTree>
    <p:extLst>
      <p:ext uri="{BB962C8B-B14F-4D97-AF65-F5344CB8AC3E}">
        <p14:creationId xmlns:p14="http://schemas.microsoft.com/office/powerpoint/2010/main" val="2268151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304800" y="990600"/>
            <a:ext cx="4191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990600"/>
            <a:ext cx="4191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fld id="{CFB3BEEE-24AA-4E41-AE6E-3AC91D63B45A}" type="datetime3">
              <a:rPr lang="en-US"/>
              <a:pPr/>
              <a:t>15 November 2012</a:t>
            </a:fld>
            <a:endParaRPr lang="en-US"/>
          </a:p>
        </p:txBody>
      </p:sp>
      <p:sp>
        <p:nvSpPr>
          <p:cNvPr id="6" name="Footer Placeholder 5"/>
          <p:cNvSpPr>
            <a:spLocks noGrp="1"/>
          </p:cNvSpPr>
          <p:nvPr>
            <p:ph type="ftr" sz="quarter" idx="11"/>
          </p:nvPr>
        </p:nvSpPr>
        <p:spPr/>
        <p:txBody>
          <a:bodyPr/>
          <a:lstStyle>
            <a:lvl1pPr>
              <a:defRPr/>
            </a:lvl1pPr>
          </a:lstStyle>
          <a:p>
            <a:r>
              <a:rPr lang="en-US"/>
              <a:t>Snoring To Attention - David Pierre Leibovitz</a:t>
            </a:r>
          </a:p>
        </p:txBody>
      </p:sp>
      <p:sp>
        <p:nvSpPr>
          <p:cNvPr id="7" name="Slide Number Placeholder 6"/>
          <p:cNvSpPr>
            <a:spLocks noGrp="1"/>
          </p:cNvSpPr>
          <p:nvPr>
            <p:ph type="sldNum" sz="quarter" idx="12"/>
          </p:nvPr>
        </p:nvSpPr>
        <p:spPr/>
        <p:txBody>
          <a:bodyPr/>
          <a:lstStyle>
            <a:lvl1pPr>
              <a:defRPr/>
            </a:lvl1pPr>
          </a:lstStyle>
          <a:p>
            <a:fld id="{006C3150-C763-4230-B2E0-66499F752B76}" type="slidenum">
              <a:rPr lang="en-US"/>
              <a:pPr/>
              <a:t>‹#›</a:t>
            </a:fld>
            <a:endParaRPr lang="en-US"/>
          </a:p>
        </p:txBody>
      </p:sp>
    </p:spTree>
    <p:extLst>
      <p:ext uri="{BB962C8B-B14F-4D97-AF65-F5344CB8AC3E}">
        <p14:creationId xmlns:p14="http://schemas.microsoft.com/office/powerpoint/2010/main" val="2965683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fld id="{519D9EE6-CF33-4992-9D3E-A98533730082}" type="datetime3">
              <a:rPr lang="en-US"/>
              <a:pPr/>
              <a:t>15 November 2012</a:t>
            </a:fld>
            <a:endParaRPr lang="en-US"/>
          </a:p>
        </p:txBody>
      </p:sp>
      <p:sp>
        <p:nvSpPr>
          <p:cNvPr id="8" name="Footer Placeholder 7"/>
          <p:cNvSpPr>
            <a:spLocks noGrp="1"/>
          </p:cNvSpPr>
          <p:nvPr>
            <p:ph type="ftr" sz="quarter" idx="11"/>
          </p:nvPr>
        </p:nvSpPr>
        <p:spPr/>
        <p:txBody>
          <a:bodyPr/>
          <a:lstStyle>
            <a:lvl1pPr>
              <a:defRPr/>
            </a:lvl1pPr>
          </a:lstStyle>
          <a:p>
            <a:r>
              <a:rPr lang="en-US"/>
              <a:t>Snoring To Attention - David Pierre Leibovitz</a:t>
            </a:r>
          </a:p>
        </p:txBody>
      </p:sp>
      <p:sp>
        <p:nvSpPr>
          <p:cNvPr id="9" name="Slide Number Placeholder 8"/>
          <p:cNvSpPr>
            <a:spLocks noGrp="1"/>
          </p:cNvSpPr>
          <p:nvPr>
            <p:ph type="sldNum" sz="quarter" idx="12"/>
          </p:nvPr>
        </p:nvSpPr>
        <p:spPr/>
        <p:txBody>
          <a:bodyPr/>
          <a:lstStyle>
            <a:lvl1pPr>
              <a:defRPr/>
            </a:lvl1pPr>
          </a:lstStyle>
          <a:p>
            <a:fld id="{9971EC68-DBC8-4B67-A7A9-568057313E48}" type="slidenum">
              <a:rPr lang="en-US"/>
              <a:pPr/>
              <a:t>‹#›</a:t>
            </a:fld>
            <a:endParaRPr lang="en-US"/>
          </a:p>
        </p:txBody>
      </p:sp>
    </p:spTree>
    <p:extLst>
      <p:ext uri="{BB962C8B-B14F-4D97-AF65-F5344CB8AC3E}">
        <p14:creationId xmlns:p14="http://schemas.microsoft.com/office/powerpoint/2010/main" val="3513221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fld id="{20CC163D-3958-4C70-84B0-5CD7B4D6D05A}" type="datetime3">
              <a:rPr lang="en-US"/>
              <a:pPr/>
              <a:t>15 November 2012</a:t>
            </a:fld>
            <a:endParaRPr lang="en-US"/>
          </a:p>
        </p:txBody>
      </p:sp>
      <p:sp>
        <p:nvSpPr>
          <p:cNvPr id="4" name="Footer Placeholder 3"/>
          <p:cNvSpPr>
            <a:spLocks noGrp="1"/>
          </p:cNvSpPr>
          <p:nvPr>
            <p:ph type="ftr" sz="quarter" idx="11"/>
          </p:nvPr>
        </p:nvSpPr>
        <p:spPr/>
        <p:txBody>
          <a:bodyPr/>
          <a:lstStyle>
            <a:lvl1pPr>
              <a:defRPr/>
            </a:lvl1pPr>
          </a:lstStyle>
          <a:p>
            <a:r>
              <a:rPr lang="en-US"/>
              <a:t>Snoring To Attention - David Pierre Leibovitz</a:t>
            </a:r>
          </a:p>
        </p:txBody>
      </p:sp>
      <p:sp>
        <p:nvSpPr>
          <p:cNvPr id="5" name="Slide Number Placeholder 4"/>
          <p:cNvSpPr>
            <a:spLocks noGrp="1"/>
          </p:cNvSpPr>
          <p:nvPr>
            <p:ph type="sldNum" sz="quarter" idx="12"/>
          </p:nvPr>
        </p:nvSpPr>
        <p:spPr/>
        <p:txBody>
          <a:bodyPr/>
          <a:lstStyle>
            <a:lvl1pPr>
              <a:defRPr/>
            </a:lvl1pPr>
          </a:lstStyle>
          <a:p>
            <a:fld id="{E9C3147C-56FE-4988-AF68-778A983BAED8}" type="slidenum">
              <a:rPr lang="en-US"/>
              <a:pPr/>
              <a:t>‹#›</a:t>
            </a:fld>
            <a:endParaRPr lang="en-US"/>
          </a:p>
        </p:txBody>
      </p:sp>
    </p:spTree>
    <p:extLst>
      <p:ext uri="{BB962C8B-B14F-4D97-AF65-F5344CB8AC3E}">
        <p14:creationId xmlns:p14="http://schemas.microsoft.com/office/powerpoint/2010/main" val="397893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4F2D282-1F6E-4627-A810-73FB22FD7D1B}" type="datetime3">
              <a:rPr lang="en-US"/>
              <a:pPr/>
              <a:t>15 November 2012</a:t>
            </a:fld>
            <a:endParaRPr lang="en-US"/>
          </a:p>
        </p:txBody>
      </p:sp>
      <p:sp>
        <p:nvSpPr>
          <p:cNvPr id="3" name="Footer Placeholder 2"/>
          <p:cNvSpPr>
            <a:spLocks noGrp="1"/>
          </p:cNvSpPr>
          <p:nvPr>
            <p:ph type="ftr" sz="quarter" idx="11"/>
          </p:nvPr>
        </p:nvSpPr>
        <p:spPr/>
        <p:txBody>
          <a:bodyPr/>
          <a:lstStyle>
            <a:lvl1pPr>
              <a:defRPr/>
            </a:lvl1pPr>
          </a:lstStyle>
          <a:p>
            <a:r>
              <a:rPr lang="en-US"/>
              <a:t>Snoring To Attention - David Pierre Leibovitz</a:t>
            </a:r>
          </a:p>
        </p:txBody>
      </p:sp>
      <p:sp>
        <p:nvSpPr>
          <p:cNvPr id="4" name="Slide Number Placeholder 3"/>
          <p:cNvSpPr>
            <a:spLocks noGrp="1"/>
          </p:cNvSpPr>
          <p:nvPr>
            <p:ph type="sldNum" sz="quarter" idx="12"/>
          </p:nvPr>
        </p:nvSpPr>
        <p:spPr/>
        <p:txBody>
          <a:bodyPr/>
          <a:lstStyle>
            <a:lvl1pPr>
              <a:defRPr/>
            </a:lvl1pPr>
          </a:lstStyle>
          <a:p>
            <a:fld id="{6EBBA076-B508-44A5-9EA0-8DEDDE8302BB}" type="slidenum">
              <a:rPr lang="en-US"/>
              <a:pPr/>
              <a:t>‹#›</a:t>
            </a:fld>
            <a:endParaRPr lang="en-US"/>
          </a:p>
        </p:txBody>
      </p:sp>
    </p:spTree>
    <p:extLst>
      <p:ext uri="{BB962C8B-B14F-4D97-AF65-F5344CB8AC3E}">
        <p14:creationId xmlns:p14="http://schemas.microsoft.com/office/powerpoint/2010/main" val="4220883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94F7DC5-A771-4D70-8B6A-DF0ACF9BDB8C}" type="datetime3">
              <a:rPr lang="en-US"/>
              <a:pPr/>
              <a:t>15 November 2012</a:t>
            </a:fld>
            <a:endParaRPr lang="en-US"/>
          </a:p>
        </p:txBody>
      </p:sp>
      <p:sp>
        <p:nvSpPr>
          <p:cNvPr id="6" name="Footer Placeholder 5"/>
          <p:cNvSpPr>
            <a:spLocks noGrp="1"/>
          </p:cNvSpPr>
          <p:nvPr>
            <p:ph type="ftr" sz="quarter" idx="11"/>
          </p:nvPr>
        </p:nvSpPr>
        <p:spPr/>
        <p:txBody>
          <a:bodyPr/>
          <a:lstStyle>
            <a:lvl1pPr>
              <a:defRPr/>
            </a:lvl1pPr>
          </a:lstStyle>
          <a:p>
            <a:r>
              <a:rPr lang="en-US"/>
              <a:t>Snoring To Attention - David Pierre Leibovitz</a:t>
            </a:r>
          </a:p>
        </p:txBody>
      </p:sp>
      <p:sp>
        <p:nvSpPr>
          <p:cNvPr id="7" name="Slide Number Placeholder 6"/>
          <p:cNvSpPr>
            <a:spLocks noGrp="1"/>
          </p:cNvSpPr>
          <p:nvPr>
            <p:ph type="sldNum" sz="quarter" idx="12"/>
          </p:nvPr>
        </p:nvSpPr>
        <p:spPr/>
        <p:txBody>
          <a:bodyPr/>
          <a:lstStyle>
            <a:lvl1pPr>
              <a:defRPr/>
            </a:lvl1pPr>
          </a:lstStyle>
          <a:p>
            <a:fld id="{FB0AAB7E-137E-4E63-B37D-25A98125BE51}" type="slidenum">
              <a:rPr lang="en-US"/>
              <a:pPr/>
              <a:t>‹#›</a:t>
            </a:fld>
            <a:endParaRPr lang="en-US"/>
          </a:p>
        </p:txBody>
      </p:sp>
    </p:spTree>
    <p:extLst>
      <p:ext uri="{BB962C8B-B14F-4D97-AF65-F5344CB8AC3E}">
        <p14:creationId xmlns:p14="http://schemas.microsoft.com/office/powerpoint/2010/main" val="2748299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99E8C3C-C474-4200-983E-09FE31292731}" type="datetime3">
              <a:rPr lang="en-US"/>
              <a:pPr/>
              <a:t>15 November 2012</a:t>
            </a:fld>
            <a:endParaRPr lang="en-US"/>
          </a:p>
        </p:txBody>
      </p:sp>
      <p:sp>
        <p:nvSpPr>
          <p:cNvPr id="6" name="Footer Placeholder 5"/>
          <p:cNvSpPr>
            <a:spLocks noGrp="1"/>
          </p:cNvSpPr>
          <p:nvPr>
            <p:ph type="ftr" sz="quarter" idx="11"/>
          </p:nvPr>
        </p:nvSpPr>
        <p:spPr/>
        <p:txBody>
          <a:bodyPr/>
          <a:lstStyle>
            <a:lvl1pPr>
              <a:defRPr/>
            </a:lvl1pPr>
          </a:lstStyle>
          <a:p>
            <a:r>
              <a:rPr lang="en-US"/>
              <a:t>Snoring To Attention - David Pierre Leibovitz</a:t>
            </a:r>
          </a:p>
        </p:txBody>
      </p:sp>
      <p:sp>
        <p:nvSpPr>
          <p:cNvPr id="7" name="Slide Number Placeholder 6"/>
          <p:cNvSpPr>
            <a:spLocks noGrp="1"/>
          </p:cNvSpPr>
          <p:nvPr>
            <p:ph type="sldNum" sz="quarter" idx="12"/>
          </p:nvPr>
        </p:nvSpPr>
        <p:spPr/>
        <p:txBody>
          <a:bodyPr/>
          <a:lstStyle>
            <a:lvl1pPr>
              <a:defRPr/>
            </a:lvl1pPr>
          </a:lstStyle>
          <a:p>
            <a:fld id="{B118256F-B7CF-4CAC-A277-860954789593}" type="slidenum">
              <a:rPr lang="en-US"/>
              <a:pPr/>
              <a:t>‹#›</a:t>
            </a:fld>
            <a:endParaRPr lang="en-US"/>
          </a:p>
        </p:txBody>
      </p:sp>
    </p:spTree>
    <p:extLst>
      <p:ext uri="{BB962C8B-B14F-4D97-AF65-F5344CB8AC3E}">
        <p14:creationId xmlns:p14="http://schemas.microsoft.com/office/powerpoint/2010/main" val="389990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19200" y="274638"/>
            <a:ext cx="670560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990600"/>
            <a:ext cx="85344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04800" y="6324600"/>
            <a:ext cx="160020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80944C5E-A428-43F5-9B28-0FFE0E32AEA6}" type="datetime3">
              <a:rPr lang="en-US"/>
              <a:pPr/>
              <a:t>15 November 2012</a:t>
            </a:fld>
            <a:endParaRPr lang="en-US"/>
          </a:p>
        </p:txBody>
      </p:sp>
      <p:sp>
        <p:nvSpPr>
          <p:cNvPr id="1029" name="Rectangle 5"/>
          <p:cNvSpPr>
            <a:spLocks noGrp="1" noChangeArrowheads="1"/>
          </p:cNvSpPr>
          <p:nvPr>
            <p:ph type="ftr" sz="quarter" idx="3"/>
          </p:nvPr>
        </p:nvSpPr>
        <p:spPr bwMode="auto">
          <a:xfrm>
            <a:off x="2667000" y="6324600"/>
            <a:ext cx="3810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US"/>
              <a:t>Snoring To Attention - David Pierre Leibovitz</a:t>
            </a:r>
          </a:p>
        </p:txBody>
      </p:sp>
      <p:sp>
        <p:nvSpPr>
          <p:cNvPr id="1030" name="Rectangle 6"/>
          <p:cNvSpPr>
            <a:spLocks noGrp="1" noChangeArrowheads="1"/>
          </p:cNvSpPr>
          <p:nvPr>
            <p:ph type="sldNum" sz="quarter" idx="4"/>
          </p:nvPr>
        </p:nvSpPr>
        <p:spPr bwMode="auto">
          <a:xfrm>
            <a:off x="7239000" y="6324600"/>
            <a:ext cx="1600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769C3EB-90A1-425F-8828-232423B71C8F}" type="slidenum">
              <a:rPr lang="en-US"/>
              <a:pPr/>
              <a:t>‹#›</a:t>
            </a:fld>
            <a:endParaRPr lang="en-US"/>
          </a:p>
        </p:txBody>
      </p:sp>
      <p:pic>
        <p:nvPicPr>
          <p:cNvPr id="1100" name="Picture 76" descr="MCj02298850000[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981200" y="6172200"/>
            <a:ext cx="609600" cy="474663"/>
          </a:xfrm>
          <a:prstGeom prst="rect">
            <a:avLst/>
          </a:prstGeom>
          <a:noFill/>
          <a:extLst>
            <a:ext uri="{909E8E84-426E-40DD-AFC4-6F175D3DCCD1}">
              <a14:hiddenFill xmlns:a14="http://schemas.microsoft.com/office/drawing/2010/main">
                <a:solidFill>
                  <a:srgbClr val="FFFFFF"/>
                </a:solidFill>
              </a14:hiddenFill>
            </a:ext>
          </a:extLst>
        </p:spPr>
      </p:pic>
      <p:sp>
        <p:nvSpPr>
          <p:cNvPr id="1101" name="Line 77"/>
          <p:cNvSpPr>
            <a:spLocks noChangeShapeType="1"/>
          </p:cNvSpPr>
          <p:nvPr userDrawn="1"/>
        </p:nvSpPr>
        <p:spPr bwMode="auto">
          <a:xfrm>
            <a:off x="152400" y="152400"/>
            <a:ext cx="0" cy="6477000"/>
          </a:xfrm>
          <a:prstGeom prst="line">
            <a:avLst/>
          </a:prstGeom>
          <a:noFill/>
          <a:ln w="152400" cap="rnd" cmpd="tri">
            <a:solidFill>
              <a:schemeClr val="accent2"/>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02" name="Line 78"/>
          <p:cNvSpPr>
            <a:spLocks noChangeShapeType="1"/>
          </p:cNvSpPr>
          <p:nvPr userDrawn="1"/>
        </p:nvSpPr>
        <p:spPr bwMode="auto">
          <a:xfrm>
            <a:off x="8991600" y="152400"/>
            <a:ext cx="0" cy="6477000"/>
          </a:xfrm>
          <a:prstGeom prst="line">
            <a:avLst/>
          </a:prstGeom>
          <a:noFill/>
          <a:ln w="152400" cap="rnd" cmpd="tri">
            <a:solidFill>
              <a:schemeClr val="accent2"/>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03" name="Line 79"/>
          <p:cNvSpPr>
            <a:spLocks noChangeShapeType="1"/>
          </p:cNvSpPr>
          <p:nvPr userDrawn="1"/>
        </p:nvSpPr>
        <p:spPr bwMode="auto">
          <a:xfrm flipV="1">
            <a:off x="152400" y="152400"/>
            <a:ext cx="8839200" cy="0"/>
          </a:xfrm>
          <a:prstGeom prst="line">
            <a:avLst/>
          </a:prstGeom>
          <a:noFill/>
          <a:ln w="152400" cap="rnd" cmpd="tri">
            <a:solidFill>
              <a:schemeClr val="accent2"/>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104" name="Line 80"/>
          <p:cNvSpPr>
            <a:spLocks noChangeShapeType="1"/>
          </p:cNvSpPr>
          <p:nvPr userDrawn="1"/>
        </p:nvSpPr>
        <p:spPr bwMode="auto">
          <a:xfrm flipV="1">
            <a:off x="304800" y="6705600"/>
            <a:ext cx="8686800" cy="0"/>
          </a:xfrm>
          <a:prstGeom prst="line">
            <a:avLst/>
          </a:prstGeom>
          <a:noFill/>
          <a:ln w="152400" cap="rnd" cmpd="tri">
            <a:solidFill>
              <a:schemeClr val="accent2"/>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pic>
        <p:nvPicPr>
          <p:cNvPr id="1105" name="Picture 81" descr="MCj02298850000[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553200" y="6172200"/>
            <a:ext cx="609600" cy="474663"/>
          </a:xfrm>
          <a:prstGeom prst="rect">
            <a:avLst/>
          </a:prstGeom>
          <a:noFill/>
          <a:extLst>
            <a:ext uri="{909E8E84-426E-40DD-AFC4-6F175D3DCCD1}">
              <a14:hiddenFill xmlns:a14="http://schemas.microsoft.com/office/drawing/2010/main">
                <a:solidFill>
                  <a:srgbClr val="FFFFFF"/>
                </a:solidFill>
              </a14:hiddenFill>
            </a:ext>
          </a:extLst>
        </p:spPr>
      </p:pic>
      <p:pic>
        <p:nvPicPr>
          <p:cNvPr id="1106" name="Picture 82" descr="MCj02298850000[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04800" y="228600"/>
            <a:ext cx="838200" cy="652463"/>
          </a:xfrm>
          <a:prstGeom prst="rect">
            <a:avLst/>
          </a:prstGeom>
          <a:noFill/>
          <a:extLst>
            <a:ext uri="{909E8E84-426E-40DD-AFC4-6F175D3DCCD1}">
              <a14:hiddenFill xmlns:a14="http://schemas.microsoft.com/office/drawing/2010/main">
                <a:solidFill>
                  <a:srgbClr val="FFFFFF"/>
                </a:solidFill>
              </a14:hiddenFill>
            </a:ext>
          </a:extLst>
        </p:spPr>
      </p:pic>
      <p:pic>
        <p:nvPicPr>
          <p:cNvPr id="1107" name="Picture 83" descr="MCj02298850000[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001000" y="228600"/>
            <a:ext cx="838200" cy="65246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fontAlgn="base">
        <a:spcBef>
          <a:spcPct val="0"/>
        </a:spcBef>
        <a:spcAft>
          <a:spcPct val="0"/>
        </a:spcAft>
        <a:defRPr sz="4400">
          <a:solidFill>
            <a:schemeClr val="accent2"/>
          </a:solidFill>
          <a:latin typeface="+mj-lt"/>
          <a:ea typeface="+mj-ea"/>
          <a:cs typeface="+mj-cs"/>
        </a:defRPr>
      </a:lvl1pPr>
      <a:lvl2pPr algn="ctr" rtl="0" fontAlgn="base">
        <a:spcBef>
          <a:spcPct val="0"/>
        </a:spcBef>
        <a:spcAft>
          <a:spcPct val="0"/>
        </a:spcAft>
        <a:defRPr sz="4400">
          <a:solidFill>
            <a:schemeClr val="accent2"/>
          </a:solidFill>
          <a:latin typeface="Arial" charset="0"/>
          <a:cs typeface="Arial" charset="0"/>
        </a:defRPr>
      </a:lvl2pPr>
      <a:lvl3pPr algn="ctr" rtl="0" fontAlgn="base">
        <a:spcBef>
          <a:spcPct val="0"/>
        </a:spcBef>
        <a:spcAft>
          <a:spcPct val="0"/>
        </a:spcAft>
        <a:defRPr sz="4400">
          <a:solidFill>
            <a:schemeClr val="accent2"/>
          </a:solidFill>
          <a:latin typeface="Arial" charset="0"/>
          <a:cs typeface="Arial" charset="0"/>
        </a:defRPr>
      </a:lvl3pPr>
      <a:lvl4pPr algn="ctr" rtl="0" fontAlgn="base">
        <a:spcBef>
          <a:spcPct val="0"/>
        </a:spcBef>
        <a:spcAft>
          <a:spcPct val="0"/>
        </a:spcAft>
        <a:defRPr sz="4400">
          <a:solidFill>
            <a:schemeClr val="accent2"/>
          </a:solidFill>
          <a:latin typeface="Arial" charset="0"/>
          <a:cs typeface="Arial" charset="0"/>
        </a:defRPr>
      </a:lvl4pPr>
      <a:lvl5pPr algn="ctr" rtl="0" fontAlgn="base">
        <a:spcBef>
          <a:spcPct val="0"/>
        </a:spcBef>
        <a:spcAft>
          <a:spcPct val="0"/>
        </a:spcAft>
        <a:defRPr sz="4400">
          <a:solidFill>
            <a:schemeClr val="accent2"/>
          </a:solidFill>
          <a:latin typeface="Arial" charset="0"/>
          <a:cs typeface="Arial" charset="0"/>
        </a:defRPr>
      </a:lvl5pPr>
      <a:lvl6pPr marL="457200" algn="ctr" rtl="0" fontAlgn="base">
        <a:spcBef>
          <a:spcPct val="0"/>
        </a:spcBef>
        <a:spcAft>
          <a:spcPct val="0"/>
        </a:spcAft>
        <a:defRPr sz="4400">
          <a:solidFill>
            <a:schemeClr val="accent2"/>
          </a:solidFill>
          <a:latin typeface="Arial" charset="0"/>
          <a:cs typeface="Arial" charset="0"/>
        </a:defRPr>
      </a:lvl6pPr>
      <a:lvl7pPr marL="914400" algn="ctr" rtl="0" fontAlgn="base">
        <a:spcBef>
          <a:spcPct val="0"/>
        </a:spcBef>
        <a:spcAft>
          <a:spcPct val="0"/>
        </a:spcAft>
        <a:defRPr sz="4400">
          <a:solidFill>
            <a:schemeClr val="accent2"/>
          </a:solidFill>
          <a:latin typeface="Arial" charset="0"/>
          <a:cs typeface="Arial" charset="0"/>
        </a:defRPr>
      </a:lvl7pPr>
      <a:lvl8pPr marL="1371600" algn="ctr" rtl="0" fontAlgn="base">
        <a:spcBef>
          <a:spcPct val="0"/>
        </a:spcBef>
        <a:spcAft>
          <a:spcPct val="0"/>
        </a:spcAft>
        <a:defRPr sz="4400">
          <a:solidFill>
            <a:schemeClr val="accent2"/>
          </a:solidFill>
          <a:latin typeface="Arial" charset="0"/>
          <a:cs typeface="Arial" charset="0"/>
        </a:defRPr>
      </a:lvl8pPr>
      <a:lvl9pPr marL="1828800" algn="ctr" rtl="0" fontAlgn="base">
        <a:spcBef>
          <a:spcPct val="0"/>
        </a:spcBef>
        <a:spcAft>
          <a:spcPct val="0"/>
        </a:spcAft>
        <a:defRPr sz="4400">
          <a:solidFill>
            <a:schemeClr val="accent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gif"/><Relationship Id="rId7" Type="http://schemas.openxmlformats.org/officeDocument/2006/relationships/image" Target="../media/image6.gif"/><Relationship Id="rId2" Type="http://schemas.openxmlformats.org/officeDocument/2006/relationships/slideLayout" Target="../slideLayouts/slideLayout1.xml"/><Relationship Id="rId1" Type="http://schemas.openxmlformats.org/officeDocument/2006/relationships/audio" Target="../media/audio1.wav"/><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2362200"/>
            <a:ext cx="9144000" cy="1096963"/>
          </a:xfrm>
          <a:noFill/>
          <a:ln/>
        </p:spPr>
        <p:txBody>
          <a:bodyPr lIns="0" tIns="0" rIns="0" bIns="0">
            <a:spAutoFit/>
          </a:bodyPr>
          <a:lstStyle/>
          <a:p>
            <a:r>
              <a:rPr lang="en-CA" sz="7200"/>
              <a:t>Snoring To Attention</a:t>
            </a:r>
            <a:endParaRPr lang="en-US" sz="7200"/>
          </a:p>
        </p:txBody>
      </p:sp>
      <p:sp>
        <p:nvSpPr>
          <p:cNvPr id="5123" name="Rectangle 3"/>
          <p:cNvSpPr>
            <a:spLocks noGrp="1" noChangeArrowheads="1"/>
          </p:cNvSpPr>
          <p:nvPr>
            <p:ph type="subTitle" idx="1"/>
          </p:nvPr>
        </p:nvSpPr>
        <p:spPr/>
        <p:txBody>
          <a:bodyPr/>
          <a:lstStyle/>
          <a:p>
            <a:r>
              <a:rPr lang="en-CA"/>
              <a:t>David Pierre Leibovitz</a:t>
            </a:r>
          </a:p>
          <a:p>
            <a:r>
              <a:rPr lang="en-CA" sz="2400"/>
              <a:t>1</a:t>
            </a:r>
            <a:r>
              <a:rPr lang="en-CA" sz="2400" baseline="30000"/>
              <a:t>st</a:t>
            </a:r>
            <a:r>
              <a:rPr lang="en-CA" sz="2400"/>
              <a:t> year Cognitive Science PhD Graduate</a:t>
            </a:r>
          </a:p>
          <a:p>
            <a:fld id="{A5829E75-F052-40E0-9F4A-60A4614A429C}" type="datetime3">
              <a:rPr lang="en-US" sz="2400"/>
              <a:pPr/>
              <a:t>15 November 2012</a:t>
            </a:fld>
            <a:endParaRPr lang="en-US" sz="2400"/>
          </a:p>
        </p:txBody>
      </p:sp>
      <p:pic>
        <p:nvPicPr>
          <p:cNvPr id="512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5562600"/>
            <a:ext cx="914400" cy="96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9"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990600"/>
            <a:ext cx="1463675"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4724400"/>
            <a:ext cx="1463675"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1"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2800" y="4800600"/>
            <a:ext cx="1611313" cy="1360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2" name="Picture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00" y="1219200"/>
            <a:ext cx="1200150" cy="110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7" name="SN002595.wav">
            <a:hlinkClick r:id="" action="ppaction://media"/>
          </p:cNvPr>
          <p:cNvPicPr>
            <a:picLocks noRot="1" noChangeAspect="1" noChangeArrowheads="1"/>
          </p:cNvPicPr>
          <p:nvPr>
            <a:wavAudioFile r:embed="rId1" name="SN00832A[1].wav"/>
          </p:nvPr>
        </p:nvPicPr>
        <p:blipFill>
          <a:blip r:embed="rId8">
            <a:extLst>
              <a:ext uri="{28A0092B-C50C-407E-A947-70E740481C1C}">
                <a14:useLocalDpi xmlns:a14="http://schemas.microsoft.com/office/drawing/2010/main" val="0"/>
              </a:ext>
            </a:extLst>
          </a:blip>
          <a:srcRect/>
          <a:stretch>
            <a:fillRect/>
          </a:stretch>
        </p:blipFill>
        <p:spPr bwMode="auto">
          <a:xfrm>
            <a:off x="4267200" y="3048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513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51" showWhenStopped="0">
                <p:cTn id="7" repeatCount="indefinite" fill="remove" display="0">
                  <p:stCondLst>
                    <p:cond delay="indefinite"/>
                  </p:stCondLst>
                  <p:endCondLst>
                    <p:cond evt="onPrev" delay="0">
                      <p:tgtEl>
                        <p:sldTgt/>
                      </p:tgtEl>
                    </p:cond>
                    <p:cond evt="onStopAudio" delay="0">
                      <p:tgtEl>
                        <p:sldTgt/>
                      </p:tgtEl>
                    </p:cond>
                  </p:endCondLst>
                </p:cTn>
                <p:tgtEl>
                  <p:spTgt spid="5137"/>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F6BD3A1-5BD2-483A-BA32-BFADECEB56CC}" type="datetime3">
              <a:rPr lang="en-US"/>
              <a:pPr/>
              <a:t>15 November 2012</a:t>
            </a:fld>
            <a:endParaRPr lang="en-US"/>
          </a:p>
        </p:txBody>
      </p:sp>
      <p:sp>
        <p:nvSpPr>
          <p:cNvPr id="5" name="Footer Placeholder 4"/>
          <p:cNvSpPr>
            <a:spLocks noGrp="1"/>
          </p:cNvSpPr>
          <p:nvPr>
            <p:ph type="ftr" sz="quarter" idx="11"/>
          </p:nvPr>
        </p:nvSpPr>
        <p:spPr/>
        <p:txBody>
          <a:bodyPr/>
          <a:lstStyle/>
          <a:p>
            <a:r>
              <a:rPr lang="en-US"/>
              <a:t>Snoring To Attention - David Pierre Leibovitz</a:t>
            </a:r>
          </a:p>
        </p:txBody>
      </p:sp>
      <p:sp>
        <p:nvSpPr>
          <p:cNvPr id="6" name="Slide Number Placeholder 5"/>
          <p:cNvSpPr>
            <a:spLocks noGrp="1"/>
          </p:cNvSpPr>
          <p:nvPr>
            <p:ph type="sldNum" sz="quarter" idx="12"/>
          </p:nvPr>
        </p:nvSpPr>
        <p:spPr/>
        <p:txBody>
          <a:bodyPr/>
          <a:lstStyle/>
          <a:p>
            <a:fld id="{2BACDE96-2481-4F83-9143-AB0864EBBCD0}" type="slidenum">
              <a:rPr lang="en-US"/>
              <a:pPr/>
              <a:t>9</a:t>
            </a:fld>
            <a:endParaRPr lang="en-US"/>
          </a:p>
        </p:txBody>
      </p:sp>
      <p:sp>
        <p:nvSpPr>
          <p:cNvPr id="20482" name="Rectangle 2"/>
          <p:cNvSpPr>
            <a:spLocks noGrp="1" noChangeArrowheads="1"/>
          </p:cNvSpPr>
          <p:nvPr>
            <p:ph type="title"/>
          </p:nvPr>
        </p:nvSpPr>
        <p:spPr/>
        <p:txBody>
          <a:bodyPr/>
          <a:lstStyle/>
          <a:p>
            <a:r>
              <a:rPr lang="en-CA" sz="4000"/>
              <a:t>Sleep Paradigm</a:t>
            </a:r>
            <a:endParaRPr lang="en-US" sz="4000"/>
          </a:p>
        </p:txBody>
      </p:sp>
      <p:sp>
        <p:nvSpPr>
          <p:cNvPr id="20483" name="Rectangle 3"/>
          <p:cNvSpPr>
            <a:spLocks noGrp="1" noChangeArrowheads="1"/>
          </p:cNvSpPr>
          <p:nvPr>
            <p:ph type="body" idx="1"/>
          </p:nvPr>
        </p:nvSpPr>
        <p:spPr/>
        <p:txBody>
          <a:bodyPr/>
          <a:lstStyle/>
          <a:p>
            <a:pPr marL="0" indent="0">
              <a:buFontTx/>
              <a:buNone/>
            </a:pPr>
            <a:r>
              <a:rPr lang="en-CA"/>
              <a:t>While a (non-snoring) subject is asleep,</a:t>
            </a:r>
          </a:p>
          <a:p>
            <a:pPr lvl="1"/>
            <a:r>
              <a:rPr lang="en-CA"/>
              <a:t>Manipulate sensory information</a:t>
            </a:r>
          </a:p>
          <a:p>
            <a:pPr lvl="2"/>
            <a:r>
              <a:rPr lang="en-CA"/>
              <a:t>Sound</a:t>
            </a:r>
          </a:p>
          <a:p>
            <a:pPr lvl="2"/>
            <a:r>
              <a:rPr lang="en-CA"/>
              <a:t>Light</a:t>
            </a:r>
          </a:p>
          <a:p>
            <a:pPr lvl="2"/>
            <a:r>
              <a:rPr lang="en-CA"/>
              <a:t>Touch</a:t>
            </a:r>
          </a:p>
          <a:p>
            <a:pPr lvl="1"/>
            <a:r>
              <a:rPr lang="en-CA"/>
              <a:t>Via various</a:t>
            </a:r>
          </a:p>
          <a:p>
            <a:pPr lvl="2"/>
            <a:r>
              <a:rPr lang="en-CA"/>
              <a:t>Frequency changes; Pitch changes</a:t>
            </a:r>
          </a:p>
          <a:p>
            <a:pPr lvl="2"/>
            <a:r>
              <a:rPr lang="en-CA"/>
              <a:t>Intensity changes (closer/further, moving left/right)</a:t>
            </a:r>
          </a:p>
          <a:p>
            <a:pPr lvl="2"/>
            <a:r>
              <a:rPr lang="en-CA"/>
              <a:t>Temporal patterns (drum beats; regular/irregular)</a:t>
            </a:r>
          </a:p>
          <a:p>
            <a:pPr lvl="1"/>
            <a:r>
              <a:rPr lang="en-CA"/>
              <a:t>And measure </a:t>
            </a:r>
            <a:r>
              <a:rPr lang="en-CA">
                <a:solidFill>
                  <a:srgbClr val="FF0000"/>
                </a:solidFill>
              </a:rPr>
              <a:t>what causes long term arousal</a:t>
            </a:r>
          </a:p>
          <a:p>
            <a:pPr lvl="2"/>
            <a:r>
              <a:rPr lang="en-CA"/>
              <a:t>Repeat often for statistical relevance</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A88C3BBF-652A-4B1B-BEF2-451C60BD7B2C}" type="datetime3">
              <a:rPr lang="en-US"/>
              <a:pPr/>
              <a:t>15 November 2012</a:t>
            </a:fld>
            <a:endParaRPr lang="en-US"/>
          </a:p>
        </p:txBody>
      </p:sp>
      <p:sp>
        <p:nvSpPr>
          <p:cNvPr id="7" name="Footer Placeholder 4"/>
          <p:cNvSpPr>
            <a:spLocks noGrp="1"/>
          </p:cNvSpPr>
          <p:nvPr>
            <p:ph type="ftr" sz="quarter" idx="11"/>
          </p:nvPr>
        </p:nvSpPr>
        <p:spPr/>
        <p:txBody>
          <a:bodyPr/>
          <a:lstStyle/>
          <a:p>
            <a:r>
              <a:rPr lang="en-US"/>
              <a:t>Snoring To Attention - David Pierre Leibovitz</a:t>
            </a:r>
          </a:p>
        </p:txBody>
      </p:sp>
      <p:sp>
        <p:nvSpPr>
          <p:cNvPr id="8" name="Slide Number Placeholder 5"/>
          <p:cNvSpPr>
            <a:spLocks noGrp="1"/>
          </p:cNvSpPr>
          <p:nvPr>
            <p:ph type="sldNum" sz="quarter" idx="12"/>
          </p:nvPr>
        </p:nvSpPr>
        <p:spPr/>
        <p:txBody>
          <a:bodyPr/>
          <a:lstStyle/>
          <a:p>
            <a:fld id="{13F44572-5577-40C2-B5DB-6F4411BDA809}" type="slidenum">
              <a:rPr lang="en-US"/>
              <a:pPr/>
              <a:t>10</a:t>
            </a:fld>
            <a:endParaRPr lang="en-US"/>
          </a:p>
        </p:txBody>
      </p:sp>
      <p:pic>
        <p:nvPicPr>
          <p:cNvPr id="25609" name="Picture 9" descr="ee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914400"/>
            <a:ext cx="4084638" cy="5181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5602" name="Rectangle 2"/>
          <p:cNvSpPr>
            <a:spLocks noGrp="1" noChangeArrowheads="1"/>
          </p:cNvSpPr>
          <p:nvPr>
            <p:ph type="title"/>
          </p:nvPr>
        </p:nvSpPr>
        <p:spPr/>
        <p:txBody>
          <a:bodyPr/>
          <a:lstStyle/>
          <a:p>
            <a:r>
              <a:rPr lang="en-CA" sz="4000"/>
              <a:t>Sleep</a:t>
            </a:r>
            <a:endParaRPr lang="en-US" sz="4000"/>
          </a:p>
        </p:txBody>
      </p:sp>
      <p:sp>
        <p:nvSpPr>
          <p:cNvPr id="25603" name="Rectangle 3"/>
          <p:cNvSpPr>
            <a:spLocks noGrp="1" noChangeArrowheads="1"/>
          </p:cNvSpPr>
          <p:nvPr>
            <p:ph type="body" idx="1"/>
          </p:nvPr>
        </p:nvSpPr>
        <p:spPr/>
        <p:txBody>
          <a:bodyPr/>
          <a:lstStyle/>
          <a:p>
            <a:r>
              <a:rPr lang="en-CA"/>
              <a:t>Regular “arousals”</a:t>
            </a:r>
            <a:br>
              <a:rPr lang="en-CA"/>
            </a:br>
            <a:r>
              <a:rPr lang="en-CA"/>
              <a:t>every 90-100 minutes</a:t>
            </a:r>
            <a:br>
              <a:rPr lang="en-CA"/>
            </a:br>
            <a:r>
              <a:rPr lang="en-CA">
                <a:sym typeface="Wingdings" pitchFamily="2" charset="2"/>
              </a:rPr>
              <a:t> repeat stimuli</a:t>
            </a:r>
            <a:br>
              <a:rPr lang="en-CA">
                <a:sym typeface="Wingdings" pitchFamily="2" charset="2"/>
              </a:rPr>
            </a:br>
            <a:r>
              <a:rPr lang="en-CA">
                <a:sym typeface="Wingdings" pitchFamily="2" charset="2"/>
              </a:rPr>
              <a:t>often for statistical</a:t>
            </a:r>
            <a:br>
              <a:rPr lang="en-CA">
                <a:sym typeface="Wingdings" pitchFamily="2" charset="2"/>
              </a:rPr>
            </a:br>
            <a:r>
              <a:rPr lang="en-CA">
                <a:sym typeface="Wingdings" pitchFamily="2" charset="2"/>
              </a:rPr>
              <a:t>relevance</a:t>
            </a:r>
            <a:br>
              <a:rPr lang="en-CA">
                <a:sym typeface="Wingdings" pitchFamily="2" charset="2"/>
              </a:rPr>
            </a:br>
            <a:r>
              <a:rPr lang="en-CA" sz="1000">
                <a:sym typeface="Wingdings" pitchFamily="2" charset="2"/>
              </a:rPr>
              <a:t>(pictures from thinkquest.org &amp; Yale.edu)</a:t>
            </a:r>
            <a:endParaRPr lang="en-US"/>
          </a:p>
        </p:txBody>
      </p:sp>
      <p:pic>
        <p:nvPicPr>
          <p:cNvPr id="25605" name="Picture 5" descr="Sleep Cycl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038600"/>
            <a:ext cx="3943350" cy="2057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F34EE830-1B9C-4051-A74E-9093D0808557}" type="datetime3">
              <a:rPr lang="en-US"/>
              <a:pPr/>
              <a:t>15 November 2012</a:t>
            </a:fld>
            <a:endParaRPr lang="en-US"/>
          </a:p>
        </p:txBody>
      </p:sp>
      <p:sp>
        <p:nvSpPr>
          <p:cNvPr id="7" name="Footer Placeholder 4"/>
          <p:cNvSpPr>
            <a:spLocks noGrp="1"/>
          </p:cNvSpPr>
          <p:nvPr>
            <p:ph type="ftr" sz="quarter" idx="11"/>
          </p:nvPr>
        </p:nvSpPr>
        <p:spPr/>
        <p:txBody>
          <a:bodyPr/>
          <a:lstStyle/>
          <a:p>
            <a:r>
              <a:rPr lang="en-US"/>
              <a:t>Snoring To Attention - David Pierre Leibovitz</a:t>
            </a:r>
          </a:p>
        </p:txBody>
      </p:sp>
      <p:sp>
        <p:nvSpPr>
          <p:cNvPr id="8" name="Slide Number Placeholder 5"/>
          <p:cNvSpPr>
            <a:spLocks noGrp="1"/>
          </p:cNvSpPr>
          <p:nvPr>
            <p:ph type="sldNum" sz="quarter" idx="12"/>
          </p:nvPr>
        </p:nvSpPr>
        <p:spPr/>
        <p:txBody>
          <a:bodyPr/>
          <a:lstStyle/>
          <a:p>
            <a:fld id="{42B95D18-FBFB-4F68-9720-C07C2D3F15FB}" type="slidenum">
              <a:rPr lang="en-US"/>
              <a:pPr/>
              <a:t>11</a:t>
            </a:fld>
            <a:endParaRPr lang="en-US"/>
          </a:p>
        </p:txBody>
      </p:sp>
      <p:pic>
        <p:nvPicPr>
          <p:cNvPr id="24581" name="Picture 5" descr="MM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1066800"/>
            <a:ext cx="3365500" cy="2463800"/>
          </a:xfrm>
          <a:prstGeom prst="rect">
            <a:avLst/>
          </a:prstGeom>
          <a:noFill/>
          <a:extLst>
            <a:ext uri="{909E8E84-426E-40DD-AFC4-6F175D3DCCD1}">
              <a14:hiddenFill xmlns:a14="http://schemas.microsoft.com/office/drawing/2010/main">
                <a:solidFill>
                  <a:srgbClr val="FFFFFF"/>
                </a:solidFill>
              </a14:hiddenFill>
            </a:ext>
          </a:extLst>
        </p:spPr>
      </p:pic>
      <p:sp>
        <p:nvSpPr>
          <p:cNvPr id="24578" name="Rectangle 2"/>
          <p:cNvSpPr>
            <a:spLocks noGrp="1" noChangeArrowheads="1"/>
          </p:cNvSpPr>
          <p:nvPr>
            <p:ph type="title"/>
          </p:nvPr>
        </p:nvSpPr>
        <p:spPr/>
        <p:txBody>
          <a:bodyPr/>
          <a:lstStyle/>
          <a:p>
            <a:r>
              <a:rPr lang="en-CA" sz="4000"/>
              <a:t>Mismatch Negativity (MMN)</a:t>
            </a:r>
            <a:endParaRPr lang="en-US" sz="4000"/>
          </a:p>
        </p:txBody>
      </p:sp>
      <p:sp>
        <p:nvSpPr>
          <p:cNvPr id="24579" name="Rectangle 3"/>
          <p:cNvSpPr>
            <a:spLocks noGrp="1" noChangeArrowheads="1"/>
          </p:cNvSpPr>
          <p:nvPr>
            <p:ph type="body" idx="1"/>
          </p:nvPr>
        </p:nvSpPr>
        <p:spPr>
          <a:xfrm>
            <a:off x="304800" y="914400"/>
            <a:ext cx="8534400" cy="5334000"/>
          </a:xfrm>
        </p:spPr>
        <p:txBody>
          <a:bodyPr/>
          <a:lstStyle/>
          <a:p>
            <a:pPr>
              <a:lnSpc>
                <a:spcPct val="90000"/>
              </a:lnSpc>
            </a:pPr>
            <a:r>
              <a:rPr lang="en-CA"/>
              <a:t>Auditory MMN sensitive</a:t>
            </a:r>
            <a:br>
              <a:rPr lang="en-CA"/>
            </a:br>
            <a:r>
              <a:rPr lang="en-CA"/>
              <a:t>to:</a:t>
            </a:r>
          </a:p>
          <a:p>
            <a:pPr lvl="1">
              <a:lnSpc>
                <a:spcPct val="90000"/>
              </a:lnSpc>
            </a:pPr>
            <a:r>
              <a:rPr lang="en-CA"/>
              <a:t>Frequency deviations</a:t>
            </a:r>
          </a:p>
          <a:p>
            <a:pPr lvl="1">
              <a:lnSpc>
                <a:spcPct val="90000"/>
              </a:lnSpc>
            </a:pPr>
            <a:r>
              <a:rPr lang="en-CA"/>
              <a:t>Pitch deviations</a:t>
            </a:r>
          </a:p>
          <a:p>
            <a:pPr lvl="1">
              <a:lnSpc>
                <a:spcPct val="90000"/>
              </a:lnSpc>
            </a:pPr>
            <a:r>
              <a:rPr lang="en-CA"/>
              <a:t>Intensity deviations</a:t>
            </a:r>
          </a:p>
          <a:p>
            <a:pPr lvl="1">
              <a:lnSpc>
                <a:spcPct val="90000"/>
              </a:lnSpc>
            </a:pPr>
            <a:r>
              <a:rPr lang="en-CA"/>
              <a:t>Temporal (rhythm) deviations</a:t>
            </a:r>
          </a:p>
          <a:p>
            <a:pPr>
              <a:lnSpc>
                <a:spcPct val="90000"/>
              </a:lnSpc>
            </a:pPr>
            <a:r>
              <a:rPr lang="en-CA"/>
              <a:t>Visual &amp; touch counterparts</a:t>
            </a:r>
          </a:p>
          <a:p>
            <a:pPr>
              <a:lnSpc>
                <a:spcPct val="90000"/>
              </a:lnSpc>
            </a:pPr>
            <a:r>
              <a:rPr lang="en-CA"/>
              <a:t>Measured via an electroencephalography (EEG)</a:t>
            </a:r>
          </a:p>
          <a:p>
            <a:pPr>
              <a:lnSpc>
                <a:spcPct val="90000"/>
              </a:lnSpc>
            </a:pPr>
            <a:r>
              <a:rPr lang="en-US"/>
              <a:t>Magnetoencephalography (MEG) counterpart </a:t>
            </a:r>
            <a:r>
              <a:rPr lang="en-US">
                <a:sym typeface="Wingdings" pitchFamily="2" charset="2"/>
              </a:rPr>
              <a:t> MMNm</a:t>
            </a:r>
            <a:endParaRPr lang="en-US"/>
          </a:p>
        </p:txBody>
      </p:sp>
      <p:sp>
        <p:nvSpPr>
          <p:cNvPr id="24582" name="Text Box 6"/>
          <p:cNvSpPr txBox="1">
            <a:spLocks noChangeArrowheads="1"/>
          </p:cNvSpPr>
          <p:nvPr/>
        </p:nvSpPr>
        <p:spPr bwMode="auto">
          <a:xfrm>
            <a:off x="6629400" y="3657600"/>
            <a:ext cx="2057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CA" sz="1000"/>
              <a:t>(Picture from Helsinki University)</a:t>
            </a:r>
            <a:endParaRPr lang="en-US" sz="10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26152D4-DE74-464A-9099-BF1D6D8CD55E}" type="datetime3">
              <a:rPr lang="en-US"/>
              <a:pPr/>
              <a:t>15 November 2012</a:t>
            </a:fld>
            <a:endParaRPr lang="en-US"/>
          </a:p>
        </p:txBody>
      </p:sp>
      <p:sp>
        <p:nvSpPr>
          <p:cNvPr id="5" name="Footer Placeholder 4"/>
          <p:cNvSpPr>
            <a:spLocks noGrp="1"/>
          </p:cNvSpPr>
          <p:nvPr>
            <p:ph type="ftr" sz="quarter" idx="11"/>
          </p:nvPr>
        </p:nvSpPr>
        <p:spPr/>
        <p:txBody>
          <a:bodyPr/>
          <a:lstStyle/>
          <a:p>
            <a:r>
              <a:rPr lang="en-US"/>
              <a:t>Snoring To Attention - David Pierre Leibovitz</a:t>
            </a:r>
          </a:p>
        </p:txBody>
      </p:sp>
      <p:sp>
        <p:nvSpPr>
          <p:cNvPr id="6" name="Slide Number Placeholder 5"/>
          <p:cNvSpPr>
            <a:spLocks noGrp="1"/>
          </p:cNvSpPr>
          <p:nvPr>
            <p:ph type="sldNum" sz="quarter" idx="12"/>
          </p:nvPr>
        </p:nvSpPr>
        <p:spPr/>
        <p:txBody>
          <a:bodyPr/>
          <a:lstStyle/>
          <a:p>
            <a:fld id="{85B6D537-7920-458C-BA45-5EFC8D827503}" type="slidenum">
              <a:rPr lang="en-US"/>
              <a:pPr/>
              <a:t>12</a:t>
            </a:fld>
            <a:endParaRPr lang="en-US"/>
          </a:p>
        </p:txBody>
      </p:sp>
      <p:sp>
        <p:nvSpPr>
          <p:cNvPr id="11266" name="Rectangle 2"/>
          <p:cNvSpPr>
            <a:spLocks noGrp="1" noChangeArrowheads="1"/>
          </p:cNvSpPr>
          <p:nvPr>
            <p:ph type="title"/>
          </p:nvPr>
        </p:nvSpPr>
        <p:spPr/>
        <p:txBody>
          <a:bodyPr/>
          <a:lstStyle/>
          <a:p>
            <a:r>
              <a:rPr lang="en-CA" sz="4000"/>
              <a:t>Experiments 1-2</a:t>
            </a:r>
            <a:endParaRPr lang="en-US" sz="4000"/>
          </a:p>
        </p:txBody>
      </p:sp>
      <p:sp>
        <p:nvSpPr>
          <p:cNvPr id="11267" name="Rectangle 3"/>
          <p:cNvSpPr>
            <a:spLocks noGrp="1" noChangeArrowheads="1"/>
          </p:cNvSpPr>
          <p:nvPr>
            <p:ph type="body" idx="1"/>
          </p:nvPr>
        </p:nvSpPr>
        <p:spPr/>
        <p:txBody>
          <a:bodyPr/>
          <a:lstStyle/>
          <a:p>
            <a:pPr marL="609600" indent="-609600">
              <a:buFontTx/>
              <a:buAutoNum type="arabicPeriod"/>
            </a:pPr>
            <a:r>
              <a:rPr lang="en-CA"/>
              <a:t>Record an individual’s snoring </a:t>
            </a:r>
            <a:r>
              <a:rPr lang="en-CA">
                <a:solidFill>
                  <a:schemeClr val="folHlink"/>
                </a:solidFill>
              </a:rPr>
              <a:t>(currently synchronised with breathing)</a:t>
            </a:r>
            <a:r>
              <a:rPr lang="en-CA"/>
              <a:t>. Play it back another night </a:t>
            </a:r>
            <a:r>
              <a:rPr lang="en-CA">
                <a:solidFill>
                  <a:srgbClr val="FF0000"/>
                </a:solidFill>
              </a:rPr>
              <a:t>(now unsynchronized)</a:t>
            </a:r>
            <a:r>
              <a:rPr lang="en-CA"/>
              <a:t>. Does the individual awaken more often? What if the volume is reduced as they awaken?</a:t>
            </a:r>
          </a:p>
          <a:p>
            <a:pPr marL="609600" indent="-609600">
              <a:buFontTx/>
              <a:buAutoNum type="arabicPeriod"/>
            </a:pPr>
            <a:r>
              <a:rPr lang="en-CA"/>
              <a:t>Determine which self patterns are </a:t>
            </a:r>
            <a:r>
              <a:rPr lang="en-CA">
                <a:solidFill>
                  <a:schemeClr val="folHlink"/>
                </a:solidFill>
              </a:rPr>
              <a:t>ignored</a:t>
            </a:r>
            <a:r>
              <a:rPr lang="en-CA"/>
              <a:t>. Record current breathing, teeth grinding &amp; heartbeat. Amplify to snoring volume (or manipulate lights and pressure elements). Does the individual awaken more often?</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459F8BA-55F8-42BF-93CE-F6ACCA555144}" type="datetime3">
              <a:rPr lang="en-US"/>
              <a:pPr/>
              <a:t>15 November 2012</a:t>
            </a:fld>
            <a:endParaRPr lang="en-US"/>
          </a:p>
        </p:txBody>
      </p:sp>
      <p:sp>
        <p:nvSpPr>
          <p:cNvPr id="5" name="Footer Placeholder 4"/>
          <p:cNvSpPr>
            <a:spLocks noGrp="1"/>
          </p:cNvSpPr>
          <p:nvPr>
            <p:ph type="ftr" sz="quarter" idx="11"/>
          </p:nvPr>
        </p:nvSpPr>
        <p:spPr/>
        <p:txBody>
          <a:bodyPr/>
          <a:lstStyle/>
          <a:p>
            <a:r>
              <a:rPr lang="en-US"/>
              <a:t>Snoring To Attention - David Pierre Leibovitz</a:t>
            </a:r>
          </a:p>
        </p:txBody>
      </p:sp>
      <p:sp>
        <p:nvSpPr>
          <p:cNvPr id="6" name="Slide Number Placeholder 5"/>
          <p:cNvSpPr>
            <a:spLocks noGrp="1"/>
          </p:cNvSpPr>
          <p:nvPr>
            <p:ph type="sldNum" sz="quarter" idx="12"/>
          </p:nvPr>
        </p:nvSpPr>
        <p:spPr/>
        <p:txBody>
          <a:bodyPr/>
          <a:lstStyle/>
          <a:p>
            <a:fld id="{E0CBC567-C07C-4FD5-8751-7976097A5ECC}" type="slidenum">
              <a:rPr lang="en-US"/>
              <a:pPr/>
              <a:t>13</a:t>
            </a:fld>
            <a:endParaRPr lang="en-US"/>
          </a:p>
        </p:txBody>
      </p:sp>
      <p:sp>
        <p:nvSpPr>
          <p:cNvPr id="21506" name="Rectangle 2"/>
          <p:cNvSpPr>
            <a:spLocks noGrp="1" noChangeArrowheads="1"/>
          </p:cNvSpPr>
          <p:nvPr>
            <p:ph type="title"/>
          </p:nvPr>
        </p:nvSpPr>
        <p:spPr/>
        <p:txBody>
          <a:bodyPr/>
          <a:lstStyle/>
          <a:p>
            <a:r>
              <a:rPr lang="en-CA" sz="4000"/>
              <a:t>Experiments 3-4 (Training)</a:t>
            </a:r>
            <a:endParaRPr lang="en-US" sz="4000"/>
          </a:p>
        </p:txBody>
      </p:sp>
      <p:sp>
        <p:nvSpPr>
          <p:cNvPr id="21507" name="Rectangle 3"/>
          <p:cNvSpPr>
            <a:spLocks noGrp="1" noChangeArrowheads="1"/>
          </p:cNvSpPr>
          <p:nvPr>
            <p:ph type="body" idx="1"/>
          </p:nvPr>
        </p:nvSpPr>
        <p:spPr/>
        <p:txBody>
          <a:bodyPr/>
          <a:lstStyle/>
          <a:p>
            <a:pPr marL="609600" indent="-609600">
              <a:buFontTx/>
              <a:buAutoNum type="arabicPeriod" startAt="3"/>
            </a:pPr>
            <a:r>
              <a:rPr lang="en-CA"/>
              <a:t>Generate </a:t>
            </a:r>
            <a:r>
              <a:rPr lang="en-CA">
                <a:solidFill>
                  <a:schemeClr val="folHlink"/>
                </a:solidFill>
              </a:rPr>
              <a:t>synchronized snoring sounds</a:t>
            </a:r>
            <a:r>
              <a:rPr lang="en-CA"/>
              <a:t> over several nights. Does the “partner” awaken less often when </a:t>
            </a:r>
            <a:r>
              <a:rPr lang="en-CA">
                <a:solidFill>
                  <a:srgbClr val="FF0000"/>
                </a:solidFill>
              </a:rPr>
              <a:t>unsynchronized snores</a:t>
            </a:r>
            <a:r>
              <a:rPr lang="en-CA"/>
              <a:t> are played back?</a:t>
            </a:r>
          </a:p>
          <a:p>
            <a:pPr marL="609600" indent="-609600">
              <a:buFontTx/>
              <a:buAutoNum type="arabicPeriod" startAt="3"/>
            </a:pPr>
            <a:r>
              <a:rPr lang="en-CA"/>
              <a:t>Generate </a:t>
            </a:r>
            <a:r>
              <a:rPr lang="en-CA">
                <a:solidFill>
                  <a:schemeClr val="folHlink"/>
                </a:solidFill>
              </a:rPr>
              <a:t>repetitious (non-chaotic) snoring sounds</a:t>
            </a:r>
            <a:r>
              <a:rPr lang="en-CA"/>
              <a:t> over several nights. Does the “partner” awaken less often when </a:t>
            </a:r>
            <a:r>
              <a:rPr lang="en-CA">
                <a:solidFill>
                  <a:srgbClr val="FF0000"/>
                </a:solidFill>
              </a:rPr>
              <a:t>chaotic snores</a:t>
            </a:r>
            <a:r>
              <a:rPr lang="en-CA"/>
              <a:t> are played back?</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8E303D8-EFC5-43E1-99B5-09581D27FD99}" type="datetime3">
              <a:rPr lang="en-US"/>
              <a:pPr/>
              <a:t>15 November 2012</a:t>
            </a:fld>
            <a:endParaRPr lang="en-US"/>
          </a:p>
        </p:txBody>
      </p:sp>
      <p:sp>
        <p:nvSpPr>
          <p:cNvPr id="5" name="Footer Placeholder 4"/>
          <p:cNvSpPr>
            <a:spLocks noGrp="1"/>
          </p:cNvSpPr>
          <p:nvPr>
            <p:ph type="ftr" sz="quarter" idx="11"/>
          </p:nvPr>
        </p:nvSpPr>
        <p:spPr/>
        <p:txBody>
          <a:bodyPr/>
          <a:lstStyle/>
          <a:p>
            <a:r>
              <a:rPr lang="en-US"/>
              <a:t>Snoring To Attention - David Pierre Leibovitz</a:t>
            </a:r>
          </a:p>
        </p:txBody>
      </p:sp>
      <p:sp>
        <p:nvSpPr>
          <p:cNvPr id="6" name="Slide Number Placeholder 5"/>
          <p:cNvSpPr>
            <a:spLocks noGrp="1"/>
          </p:cNvSpPr>
          <p:nvPr>
            <p:ph type="sldNum" sz="quarter" idx="12"/>
          </p:nvPr>
        </p:nvSpPr>
        <p:spPr/>
        <p:txBody>
          <a:bodyPr/>
          <a:lstStyle/>
          <a:p>
            <a:fld id="{28A5D357-2DFA-4464-9C17-AAA9555A51EB}" type="slidenum">
              <a:rPr lang="en-US"/>
              <a:pPr/>
              <a:t>14</a:t>
            </a:fld>
            <a:endParaRPr lang="en-US"/>
          </a:p>
        </p:txBody>
      </p:sp>
      <p:sp>
        <p:nvSpPr>
          <p:cNvPr id="23554" name="Rectangle 2"/>
          <p:cNvSpPr>
            <a:spLocks noGrp="1" noChangeArrowheads="1"/>
          </p:cNvSpPr>
          <p:nvPr>
            <p:ph type="title"/>
          </p:nvPr>
        </p:nvSpPr>
        <p:spPr/>
        <p:txBody>
          <a:bodyPr/>
          <a:lstStyle/>
          <a:p>
            <a:r>
              <a:rPr lang="en-CA" sz="4000"/>
              <a:t>PLMS – New System</a:t>
            </a:r>
            <a:endParaRPr lang="en-US" sz="4000"/>
          </a:p>
        </p:txBody>
      </p:sp>
      <p:sp>
        <p:nvSpPr>
          <p:cNvPr id="23555" name="Rectangle 3"/>
          <p:cNvSpPr>
            <a:spLocks noGrp="1" noChangeArrowheads="1"/>
          </p:cNvSpPr>
          <p:nvPr>
            <p:ph type="body" idx="1"/>
          </p:nvPr>
        </p:nvSpPr>
        <p:spPr/>
        <p:txBody>
          <a:bodyPr/>
          <a:lstStyle/>
          <a:p>
            <a:pPr>
              <a:lnSpc>
                <a:spcPct val="90000"/>
              </a:lnSpc>
            </a:pPr>
            <a:r>
              <a:rPr lang="en-CA" sz="2800"/>
              <a:t>Although detecting deviations (as done by mismatch negativity) occurs quickly, the decision to arouse an individual can take longer</a:t>
            </a:r>
            <a:br>
              <a:rPr lang="en-CA" sz="2800"/>
            </a:br>
            <a:endParaRPr lang="en-CA" sz="2800"/>
          </a:p>
          <a:p>
            <a:pPr>
              <a:lnSpc>
                <a:spcPct val="90000"/>
              </a:lnSpc>
            </a:pPr>
            <a:r>
              <a:rPr lang="en-CA" sz="2800"/>
              <a:t>The study of PLMS is the study of this longer term decision maker</a:t>
            </a:r>
          </a:p>
          <a:p>
            <a:pPr>
              <a:lnSpc>
                <a:spcPct val="90000"/>
              </a:lnSpc>
            </a:pPr>
            <a:endParaRPr lang="en-CA" sz="2800"/>
          </a:p>
          <a:p>
            <a:pPr>
              <a:lnSpc>
                <a:spcPct val="90000"/>
              </a:lnSpc>
            </a:pPr>
            <a:r>
              <a:rPr lang="en-CA" sz="2800"/>
              <a:t>Arousal by dangerous sounds is a known behaviour that has already been studied, however, proposing a cognitive system whose goal is to do just that provides a new outlook and a new set of research questions</a:t>
            </a:r>
            <a:endParaRPr lang="en-US" sz="28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1CF5103-6AAE-49E5-909E-01DE7BE0E21C}" type="datetime3">
              <a:rPr lang="en-US"/>
              <a:pPr/>
              <a:t>15 November 2012</a:t>
            </a:fld>
            <a:endParaRPr lang="en-US"/>
          </a:p>
        </p:txBody>
      </p:sp>
      <p:sp>
        <p:nvSpPr>
          <p:cNvPr id="5" name="Footer Placeholder 4"/>
          <p:cNvSpPr>
            <a:spLocks noGrp="1"/>
          </p:cNvSpPr>
          <p:nvPr>
            <p:ph type="ftr" sz="quarter" idx="11"/>
          </p:nvPr>
        </p:nvSpPr>
        <p:spPr/>
        <p:txBody>
          <a:bodyPr/>
          <a:lstStyle/>
          <a:p>
            <a:r>
              <a:rPr lang="en-US"/>
              <a:t>Snoring To Attention - David Pierre Leibovitz</a:t>
            </a:r>
          </a:p>
        </p:txBody>
      </p:sp>
      <p:sp>
        <p:nvSpPr>
          <p:cNvPr id="6" name="Slide Number Placeholder 5"/>
          <p:cNvSpPr>
            <a:spLocks noGrp="1"/>
          </p:cNvSpPr>
          <p:nvPr>
            <p:ph type="sldNum" sz="quarter" idx="12"/>
          </p:nvPr>
        </p:nvSpPr>
        <p:spPr/>
        <p:txBody>
          <a:bodyPr/>
          <a:lstStyle/>
          <a:p>
            <a:fld id="{21BCA4F2-85F0-4200-BF33-23CBAE060463}" type="slidenum">
              <a:rPr lang="en-US"/>
              <a:pPr/>
              <a:t>15</a:t>
            </a:fld>
            <a:endParaRPr lang="en-US"/>
          </a:p>
        </p:txBody>
      </p:sp>
      <p:sp>
        <p:nvSpPr>
          <p:cNvPr id="13314" name="Rectangle 2"/>
          <p:cNvSpPr>
            <a:spLocks noGrp="1" noChangeArrowheads="1"/>
          </p:cNvSpPr>
          <p:nvPr>
            <p:ph type="title"/>
          </p:nvPr>
        </p:nvSpPr>
        <p:spPr/>
        <p:txBody>
          <a:bodyPr/>
          <a:lstStyle/>
          <a:p>
            <a:r>
              <a:rPr lang="en-CA" sz="4000"/>
              <a:t>References</a:t>
            </a:r>
            <a:endParaRPr lang="en-US" sz="4000"/>
          </a:p>
        </p:txBody>
      </p:sp>
      <p:sp>
        <p:nvSpPr>
          <p:cNvPr id="13315" name="Rectangle 3"/>
          <p:cNvSpPr>
            <a:spLocks noGrp="1" noChangeArrowheads="1"/>
          </p:cNvSpPr>
          <p:nvPr>
            <p:ph type="body" idx="1"/>
          </p:nvPr>
        </p:nvSpPr>
        <p:spPr/>
        <p:txBody>
          <a:bodyPr/>
          <a:lstStyle/>
          <a:p>
            <a:pPr>
              <a:lnSpc>
                <a:spcPct val="80000"/>
              </a:lnSpc>
              <a:buFontTx/>
              <a:buNone/>
            </a:pPr>
            <a:r>
              <a:rPr lang="en-CA" sz="2000"/>
              <a:t>National Sleep Foundation (2005) </a:t>
            </a:r>
            <a:r>
              <a:rPr lang="en-CA" sz="2000" i="1"/>
              <a:t>2005 Sleep in America Poll: Summary of Findings</a:t>
            </a:r>
            <a:r>
              <a:rPr lang="en-CA" sz="2000"/>
              <a:t>.</a:t>
            </a:r>
          </a:p>
          <a:p>
            <a:pPr>
              <a:lnSpc>
                <a:spcPct val="80000"/>
              </a:lnSpc>
              <a:buFontTx/>
              <a:buNone/>
            </a:pPr>
            <a:r>
              <a:rPr lang="en-CA" sz="2000"/>
              <a:t>Ohayon, Maurice et al. (1997) </a:t>
            </a:r>
            <a:r>
              <a:rPr lang="en-CA" sz="2000" i="1"/>
              <a:t>Snoring and breathing pauses during sleep: telephone interview survey of a United Kingdom population sample</a:t>
            </a:r>
            <a:r>
              <a:rPr lang="en-CA" sz="2000"/>
              <a:t>. BMJ 314:860-863.</a:t>
            </a:r>
          </a:p>
          <a:p>
            <a:pPr>
              <a:lnSpc>
                <a:spcPct val="80000"/>
              </a:lnSpc>
              <a:buFontTx/>
              <a:buNone/>
            </a:pPr>
            <a:r>
              <a:rPr lang="en-CA" sz="2000"/>
              <a:t>Perrin, Fabien et al. (1999) </a:t>
            </a:r>
            <a:r>
              <a:rPr lang="en-CA" sz="2000" i="1"/>
              <a:t>A differential brain response to the subject's own name persists during sleep</a:t>
            </a:r>
            <a:r>
              <a:rPr lang="en-CA" sz="2000"/>
              <a:t>. Clinical Neurophysiology 110:2153-2164.</a:t>
            </a:r>
          </a:p>
          <a:p>
            <a:pPr>
              <a:lnSpc>
                <a:spcPct val="80000"/>
              </a:lnSpc>
              <a:buFontTx/>
              <a:buNone/>
            </a:pPr>
            <a:r>
              <a:rPr lang="en-CA" sz="2000"/>
              <a:t>Sardesai, MG et al. (2003) </a:t>
            </a:r>
            <a:r>
              <a:rPr lang="en-CA" sz="2000" i="1"/>
              <a:t>Noise-induced hearing loss in snorers and their bed partners</a:t>
            </a:r>
            <a:r>
              <a:rPr lang="en-CA" sz="2000"/>
              <a:t>. Journal of Otolaryngol, 32(3):141-5.</a:t>
            </a:r>
          </a:p>
          <a:p>
            <a:pPr>
              <a:lnSpc>
                <a:spcPct val="80000"/>
              </a:lnSpc>
              <a:buFontTx/>
              <a:buNone/>
            </a:pPr>
            <a:r>
              <a:rPr lang="en-CA" sz="2000"/>
              <a:t>Sleep Alliance (2004) </a:t>
            </a:r>
            <a:r>
              <a:rPr lang="en-CA" sz="2000" i="1"/>
              <a:t>Sleep SOS Report: The impact of Sleep On Society</a:t>
            </a:r>
            <a:r>
              <a:rPr lang="en-CA" sz="2000"/>
              <a:t>. UK.</a:t>
            </a:r>
          </a:p>
          <a:p>
            <a:pPr>
              <a:lnSpc>
                <a:spcPct val="80000"/>
              </a:lnSpc>
              <a:buFontTx/>
              <a:buNone/>
            </a:pPr>
            <a:r>
              <a:rPr lang="en-CA" sz="2000"/>
              <a:t>Wilson, Kent et al. (1999) </a:t>
            </a:r>
            <a:r>
              <a:rPr lang="en-CA" sz="2000" i="1"/>
              <a:t>Acoustic Assessment of Snoring Sound Intensity in 1,139 Individuals Undergoing Polysomnography</a:t>
            </a:r>
            <a:r>
              <a:rPr lang="en-CA" sz="2000"/>
              <a:t>. CHEST, 115:762–770.</a:t>
            </a:r>
          </a:p>
          <a:p>
            <a:pPr>
              <a:lnSpc>
                <a:spcPct val="80000"/>
              </a:lnSpc>
              <a:buFontTx/>
              <a:buNone/>
            </a:pPr>
            <a:r>
              <a:rPr lang="en-CA" sz="2000"/>
              <a:t>World Health Organization (2001) </a:t>
            </a:r>
            <a:r>
              <a:rPr lang="en-CA" sz="2000" i="1"/>
              <a:t>Occupational and community noise</a:t>
            </a:r>
            <a:r>
              <a:rPr lang="en-CA" sz="2000"/>
              <a:t>. WHO Fact sheet N°258.</a:t>
            </a:r>
            <a:r>
              <a:rPr lang="en-US" sz="200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C6A817A-9720-4F5D-A696-ABCBCBDF6789}" type="datetime3">
              <a:rPr lang="en-US"/>
              <a:pPr/>
              <a:t>15 November 2012</a:t>
            </a:fld>
            <a:endParaRPr lang="en-US"/>
          </a:p>
        </p:txBody>
      </p:sp>
      <p:sp>
        <p:nvSpPr>
          <p:cNvPr id="5" name="Footer Placeholder 4"/>
          <p:cNvSpPr>
            <a:spLocks noGrp="1"/>
          </p:cNvSpPr>
          <p:nvPr>
            <p:ph type="ftr" sz="quarter" idx="11"/>
          </p:nvPr>
        </p:nvSpPr>
        <p:spPr/>
        <p:txBody>
          <a:bodyPr/>
          <a:lstStyle/>
          <a:p>
            <a:r>
              <a:rPr lang="en-US"/>
              <a:t>Snoring To Attention - David Pierre Leibovitz</a:t>
            </a:r>
          </a:p>
        </p:txBody>
      </p:sp>
      <p:sp>
        <p:nvSpPr>
          <p:cNvPr id="6" name="Slide Number Placeholder 5"/>
          <p:cNvSpPr>
            <a:spLocks noGrp="1"/>
          </p:cNvSpPr>
          <p:nvPr>
            <p:ph type="sldNum" sz="quarter" idx="12"/>
          </p:nvPr>
        </p:nvSpPr>
        <p:spPr/>
        <p:txBody>
          <a:bodyPr/>
          <a:lstStyle/>
          <a:p>
            <a:fld id="{4277D710-C1F9-4BA5-85E9-C5E78562B320}" type="slidenum">
              <a:rPr lang="en-US"/>
              <a:pPr/>
              <a:t>1</a:t>
            </a:fld>
            <a:endParaRPr lang="en-US"/>
          </a:p>
        </p:txBody>
      </p:sp>
      <p:sp>
        <p:nvSpPr>
          <p:cNvPr id="8194" name="Rectangle 2"/>
          <p:cNvSpPr>
            <a:spLocks noGrp="1" noChangeArrowheads="1"/>
          </p:cNvSpPr>
          <p:nvPr>
            <p:ph type="title"/>
          </p:nvPr>
        </p:nvSpPr>
        <p:spPr/>
        <p:txBody>
          <a:bodyPr/>
          <a:lstStyle/>
          <a:p>
            <a:r>
              <a:rPr lang="en-CA" sz="4000"/>
              <a:t>Abstract</a:t>
            </a:r>
            <a:endParaRPr lang="en-US" sz="4000"/>
          </a:p>
        </p:txBody>
      </p:sp>
      <p:sp>
        <p:nvSpPr>
          <p:cNvPr id="8195" name="Rectangle 3"/>
          <p:cNvSpPr>
            <a:spLocks noGrp="1" noChangeArrowheads="1"/>
          </p:cNvSpPr>
          <p:nvPr>
            <p:ph type="body" idx="1"/>
          </p:nvPr>
        </p:nvSpPr>
        <p:spPr/>
        <p:txBody>
          <a:bodyPr/>
          <a:lstStyle/>
          <a:p>
            <a:pPr marL="0" indent="0">
              <a:lnSpc>
                <a:spcPct val="80000"/>
              </a:lnSpc>
              <a:buFontTx/>
              <a:buNone/>
            </a:pPr>
            <a:r>
              <a:rPr lang="en-CA" sz="1800"/>
              <a:t>Why don’t you hear your own snoring, while your partner does?</a:t>
            </a:r>
            <a:br>
              <a:rPr lang="en-CA" sz="1800"/>
            </a:br>
            <a:r>
              <a:rPr lang="en-CA" sz="1800"/>
              <a:t/>
            </a:r>
            <a:br>
              <a:rPr lang="en-CA" sz="1800"/>
            </a:br>
            <a:r>
              <a:rPr lang="en-CA" sz="1800"/>
              <a:t>A Perceptual Learning and Matching System (PLMS) is hypothesized that pre-attends the auditory scene during sleep with the goal of classifying sounds into the </a:t>
            </a:r>
            <a:r>
              <a:rPr lang="en-CA" sz="1800">
                <a:solidFill>
                  <a:schemeClr val="folHlink"/>
                </a:solidFill>
              </a:rPr>
              <a:t>background to be ignored</a:t>
            </a:r>
            <a:r>
              <a:rPr lang="en-CA" sz="1800"/>
              <a:t> or into the </a:t>
            </a:r>
            <a:r>
              <a:rPr lang="en-CA" sz="1800">
                <a:solidFill>
                  <a:srgbClr val="FF0000"/>
                </a:solidFill>
              </a:rPr>
              <a:t>foreground which will cause arousal for further conscious action</a:t>
            </a:r>
            <a:r>
              <a:rPr lang="en-CA" sz="1800"/>
              <a:t>. It is also active while an individual is awake and is responsible for the automatic acquisition of capabilities such as non-conceptual linguistic components.</a:t>
            </a:r>
          </a:p>
          <a:p>
            <a:pPr marL="0" indent="0">
              <a:lnSpc>
                <a:spcPct val="80000"/>
              </a:lnSpc>
              <a:buFontTx/>
              <a:buNone/>
            </a:pPr>
            <a:endParaRPr lang="en-CA" sz="1800"/>
          </a:p>
          <a:p>
            <a:pPr marL="0" indent="0">
              <a:lnSpc>
                <a:spcPct val="80000"/>
              </a:lnSpc>
              <a:buFontTx/>
              <a:buNone/>
            </a:pPr>
            <a:r>
              <a:rPr lang="en-CA" sz="1800"/>
              <a:t>In the case of chaotic snoring sounds, the partner’s PLMS cannot detect a pattern and will awaken the partner, while the snorer’s PLMS will correlate the snoring sounds directly with the individual’s own breathing pattern and hence, ignore it.</a:t>
            </a:r>
          </a:p>
          <a:p>
            <a:pPr marL="0" indent="0">
              <a:lnSpc>
                <a:spcPct val="80000"/>
              </a:lnSpc>
              <a:buFontTx/>
              <a:buNone/>
            </a:pPr>
            <a:endParaRPr lang="en-CA" sz="1800"/>
          </a:p>
          <a:p>
            <a:pPr marL="0" indent="0">
              <a:lnSpc>
                <a:spcPct val="80000"/>
              </a:lnSpc>
              <a:buFontTx/>
              <a:buNone/>
            </a:pPr>
            <a:r>
              <a:rPr lang="en-CA" sz="1800"/>
              <a:t>The main purpose of this investigation is to understand the functional characteristics of PLMS during a sleep paradigm which is not confounded by consciousness nor rationality. PLMS is a hitherto new cognitive system not before studied.</a:t>
            </a:r>
          </a:p>
          <a:p>
            <a:pPr marL="0" indent="0">
              <a:lnSpc>
                <a:spcPct val="80000"/>
              </a:lnSpc>
              <a:buFontTx/>
              <a:buNone/>
            </a:pPr>
            <a:endParaRPr lang="en-CA" sz="1800"/>
          </a:p>
          <a:p>
            <a:pPr marL="0" indent="0">
              <a:lnSpc>
                <a:spcPct val="80000"/>
              </a:lnSpc>
              <a:buFontTx/>
              <a:buNone/>
            </a:pPr>
            <a:r>
              <a:rPr lang="en-CA" sz="1800"/>
              <a:t>A secondary purpose is to investigate whether the PLMS of the snorer’s partner can be trained to ignore the snoring sounds. Several experiments are proposed to verify this possibility. Partners of snorers may be more affected than the snorers themselves!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632764-6DF3-4C35-8F10-2B013536718E}" type="datetime3">
              <a:rPr lang="en-US"/>
              <a:pPr/>
              <a:t>15 November 2012</a:t>
            </a:fld>
            <a:endParaRPr lang="en-US"/>
          </a:p>
        </p:txBody>
      </p:sp>
      <p:sp>
        <p:nvSpPr>
          <p:cNvPr id="5" name="Footer Placeholder 4"/>
          <p:cNvSpPr>
            <a:spLocks noGrp="1"/>
          </p:cNvSpPr>
          <p:nvPr>
            <p:ph type="ftr" sz="quarter" idx="11"/>
          </p:nvPr>
        </p:nvSpPr>
        <p:spPr/>
        <p:txBody>
          <a:bodyPr/>
          <a:lstStyle/>
          <a:p>
            <a:r>
              <a:rPr lang="en-US"/>
              <a:t>Snoring To Attention - David Pierre Leibovitz</a:t>
            </a:r>
          </a:p>
        </p:txBody>
      </p:sp>
      <p:sp>
        <p:nvSpPr>
          <p:cNvPr id="6" name="Slide Number Placeholder 5"/>
          <p:cNvSpPr>
            <a:spLocks noGrp="1"/>
          </p:cNvSpPr>
          <p:nvPr>
            <p:ph type="sldNum" sz="quarter" idx="12"/>
          </p:nvPr>
        </p:nvSpPr>
        <p:spPr/>
        <p:txBody>
          <a:bodyPr/>
          <a:lstStyle/>
          <a:p>
            <a:fld id="{7F67B004-280C-42CA-951F-7457622CD525}" type="slidenum">
              <a:rPr lang="en-US"/>
              <a:pPr/>
              <a:t>2</a:t>
            </a:fld>
            <a:endParaRPr lang="en-US"/>
          </a:p>
        </p:txBody>
      </p:sp>
      <p:sp>
        <p:nvSpPr>
          <p:cNvPr id="18434" name="Rectangle 2"/>
          <p:cNvSpPr>
            <a:spLocks noGrp="1" noChangeArrowheads="1"/>
          </p:cNvSpPr>
          <p:nvPr>
            <p:ph type="title"/>
          </p:nvPr>
        </p:nvSpPr>
        <p:spPr/>
        <p:txBody>
          <a:bodyPr/>
          <a:lstStyle/>
          <a:p>
            <a:r>
              <a:rPr lang="en-CA" sz="4000"/>
              <a:t>Hypothesis</a:t>
            </a:r>
            <a:endParaRPr lang="en-US" sz="4000"/>
          </a:p>
        </p:txBody>
      </p:sp>
      <p:sp>
        <p:nvSpPr>
          <p:cNvPr id="18435" name="Rectangle 3"/>
          <p:cNvSpPr>
            <a:spLocks noGrp="1" noChangeArrowheads="1"/>
          </p:cNvSpPr>
          <p:nvPr>
            <p:ph type="body" idx="1"/>
          </p:nvPr>
        </p:nvSpPr>
        <p:spPr/>
        <p:txBody>
          <a:bodyPr/>
          <a:lstStyle/>
          <a:p>
            <a:pPr marL="0" indent="0">
              <a:buFontTx/>
              <a:buNone/>
              <a:tabLst>
                <a:tab pos="354013" algn="l"/>
              </a:tabLst>
            </a:pPr>
            <a:r>
              <a:rPr lang="en-CA" sz="2800"/>
              <a:t>A Perceptual Learning and Matching System (PLMS) is hypothesized that:</a:t>
            </a:r>
          </a:p>
          <a:p>
            <a:pPr marL="819150" lvl="1">
              <a:tabLst>
                <a:tab pos="354013" algn="l"/>
              </a:tabLst>
            </a:pPr>
            <a:r>
              <a:rPr lang="en-CA" sz="2400"/>
              <a:t>pre-attends the auditory scene during sleep</a:t>
            </a:r>
          </a:p>
          <a:p>
            <a:pPr marL="819150" lvl="1">
              <a:tabLst>
                <a:tab pos="354013" algn="l"/>
              </a:tabLst>
            </a:pPr>
            <a:r>
              <a:rPr lang="en-CA" sz="2400"/>
              <a:t>with the single goal of classifying sounds into the </a:t>
            </a:r>
          </a:p>
          <a:p>
            <a:pPr marL="1227138" lvl="2">
              <a:tabLst>
                <a:tab pos="354013" algn="l"/>
              </a:tabLst>
            </a:pPr>
            <a:r>
              <a:rPr lang="en-CA" sz="2000">
                <a:solidFill>
                  <a:schemeClr val="folHlink"/>
                </a:solidFill>
              </a:rPr>
              <a:t>background to be ignored, or into the</a:t>
            </a:r>
          </a:p>
          <a:p>
            <a:pPr marL="1227138" lvl="2">
              <a:tabLst>
                <a:tab pos="354013" algn="l"/>
              </a:tabLst>
            </a:pPr>
            <a:r>
              <a:rPr lang="en-CA" sz="2000">
                <a:solidFill>
                  <a:srgbClr val="FF0000"/>
                </a:solidFill>
              </a:rPr>
              <a:t>foreground which will cause arousal for further conscious action</a:t>
            </a:r>
          </a:p>
          <a:p>
            <a:pPr marL="819150" lvl="1">
              <a:tabLst>
                <a:tab pos="354013" algn="l"/>
              </a:tabLst>
            </a:pPr>
            <a:r>
              <a:rPr lang="en-CA" sz="2400"/>
              <a:t>is also active while awake and responsible for</a:t>
            </a:r>
          </a:p>
          <a:p>
            <a:pPr marL="1227138" lvl="2">
              <a:tabLst>
                <a:tab pos="354013" algn="l"/>
              </a:tabLst>
            </a:pPr>
            <a:r>
              <a:rPr lang="en-CA" sz="2000"/>
              <a:t>Automatic acquisition of capabilities such as non-conceptual linguistic components</a:t>
            </a:r>
          </a:p>
          <a:p>
            <a:pPr marL="0" indent="0">
              <a:buFontTx/>
              <a:buNone/>
              <a:tabLst>
                <a:tab pos="354013" algn="l"/>
              </a:tabLst>
            </a:pPr>
            <a:r>
              <a:rPr lang="en-CA" sz="2800"/>
              <a:t>Although such arousal behaviour is well known, proposing a cognitive system behind it is novel.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839BC81-3F75-41C9-802E-8C5C443DEED0}" type="datetime3">
              <a:rPr lang="en-US"/>
              <a:pPr/>
              <a:t>15 November 2012</a:t>
            </a:fld>
            <a:endParaRPr lang="en-US"/>
          </a:p>
        </p:txBody>
      </p:sp>
      <p:sp>
        <p:nvSpPr>
          <p:cNvPr id="5" name="Footer Placeholder 4"/>
          <p:cNvSpPr>
            <a:spLocks noGrp="1"/>
          </p:cNvSpPr>
          <p:nvPr>
            <p:ph type="ftr" sz="quarter" idx="11"/>
          </p:nvPr>
        </p:nvSpPr>
        <p:spPr/>
        <p:txBody>
          <a:bodyPr/>
          <a:lstStyle/>
          <a:p>
            <a:r>
              <a:rPr lang="en-US"/>
              <a:t>Snoring To Attention - David Pierre Leibovitz</a:t>
            </a:r>
          </a:p>
        </p:txBody>
      </p:sp>
      <p:sp>
        <p:nvSpPr>
          <p:cNvPr id="6" name="Slide Number Placeholder 5"/>
          <p:cNvSpPr>
            <a:spLocks noGrp="1"/>
          </p:cNvSpPr>
          <p:nvPr>
            <p:ph type="sldNum" sz="quarter" idx="12"/>
          </p:nvPr>
        </p:nvSpPr>
        <p:spPr/>
        <p:txBody>
          <a:bodyPr/>
          <a:lstStyle/>
          <a:p>
            <a:fld id="{9E7BBE6D-8988-4BA1-AE18-81523DC5D452}" type="slidenum">
              <a:rPr lang="en-US"/>
              <a:pPr/>
              <a:t>3</a:t>
            </a:fld>
            <a:endParaRPr lang="en-US"/>
          </a:p>
        </p:txBody>
      </p:sp>
      <p:sp>
        <p:nvSpPr>
          <p:cNvPr id="22530" name="Rectangle 2"/>
          <p:cNvSpPr>
            <a:spLocks noGrp="1" noChangeArrowheads="1"/>
          </p:cNvSpPr>
          <p:nvPr>
            <p:ph type="title"/>
          </p:nvPr>
        </p:nvSpPr>
        <p:spPr/>
        <p:txBody>
          <a:bodyPr/>
          <a:lstStyle/>
          <a:p>
            <a:r>
              <a:rPr lang="en-CA" sz="4000"/>
              <a:t>Not Hearing Own Snore?</a:t>
            </a:r>
            <a:endParaRPr lang="en-US" sz="4000"/>
          </a:p>
        </p:txBody>
      </p:sp>
      <p:sp>
        <p:nvSpPr>
          <p:cNvPr id="22531" name="Rectangle 3"/>
          <p:cNvSpPr>
            <a:spLocks noGrp="1" noChangeArrowheads="1"/>
          </p:cNvSpPr>
          <p:nvPr>
            <p:ph type="body" idx="1"/>
          </p:nvPr>
        </p:nvSpPr>
        <p:spPr/>
        <p:txBody>
          <a:bodyPr/>
          <a:lstStyle/>
          <a:p>
            <a:pPr>
              <a:lnSpc>
                <a:spcPct val="90000"/>
              </a:lnSpc>
            </a:pPr>
            <a:r>
              <a:rPr lang="en-CA" sz="2800"/>
              <a:t>Pattern Classification</a:t>
            </a:r>
          </a:p>
          <a:p>
            <a:pPr lvl="1">
              <a:lnSpc>
                <a:spcPct val="90000"/>
              </a:lnSpc>
            </a:pPr>
            <a:r>
              <a:rPr lang="en-CA" sz="2400">
                <a:solidFill>
                  <a:schemeClr val="folHlink"/>
                </a:solidFill>
              </a:rPr>
              <a:t>Regular patterns are safe, e.g.,</a:t>
            </a:r>
          </a:p>
          <a:p>
            <a:pPr lvl="2">
              <a:lnSpc>
                <a:spcPct val="90000"/>
              </a:lnSpc>
            </a:pPr>
            <a:r>
              <a:rPr lang="en-CA" sz="2000">
                <a:solidFill>
                  <a:schemeClr val="folHlink"/>
                </a:solidFill>
              </a:rPr>
              <a:t>swaying of trees in the breeze</a:t>
            </a:r>
          </a:p>
          <a:p>
            <a:pPr lvl="2">
              <a:lnSpc>
                <a:spcPct val="90000"/>
              </a:lnSpc>
            </a:pPr>
            <a:r>
              <a:rPr lang="en-CA" sz="2000">
                <a:solidFill>
                  <a:schemeClr val="folHlink"/>
                </a:solidFill>
              </a:rPr>
              <a:t>white noise from a waterfall</a:t>
            </a:r>
          </a:p>
          <a:p>
            <a:pPr lvl="1">
              <a:lnSpc>
                <a:spcPct val="90000"/>
              </a:lnSpc>
            </a:pPr>
            <a:r>
              <a:rPr lang="en-CA" sz="2400">
                <a:solidFill>
                  <a:srgbClr val="FF0000"/>
                </a:solidFill>
              </a:rPr>
              <a:t>Irregular patterns are potentially dangerous, e,g.,</a:t>
            </a:r>
          </a:p>
          <a:p>
            <a:pPr lvl="2">
              <a:lnSpc>
                <a:spcPct val="90000"/>
              </a:lnSpc>
            </a:pPr>
            <a:r>
              <a:rPr lang="en-CA" sz="2000">
                <a:solidFill>
                  <a:srgbClr val="FF0000"/>
                </a:solidFill>
              </a:rPr>
              <a:t>snapping of twigs (from a stalking predator)</a:t>
            </a:r>
          </a:p>
          <a:p>
            <a:pPr>
              <a:lnSpc>
                <a:spcPct val="90000"/>
              </a:lnSpc>
            </a:pPr>
            <a:r>
              <a:rPr lang="en-CA" sz="2800"/>
              <a:t>Snoring has a chaotic pattern</a:t>
            </a:r>
          </a:p>
          <a:p>
            <a:pPr lvl="1">
              <a:lnSpc>
                <a:spcPct val="90000"/>
              </a:lnSpc>
            </a:pPr>
            <a:r>
              <a:rPr lang="en-CA" sz="2400">
                <a:solidFill>
                  <a:srgbClr val="FF0000"/>
                </a:solidFill>
              </a:rPr>
              <a:t>Partner of snorer cannot learn pattern</a:t>
            </a:r>
          </a:p>
          <a:p>
            <a:pPr lvl="2">
              <a:lnSpc>
                <a:spcPct val="90000"/>
              </a:lnSpc>
              <a:buFont typeface="Wingdings" pitchFamily="2" charset="2"/>
              <a:buChar char="à"/>
            </a:pPr>
            <a:r>
              <a:rPr lang="en-CA" sz="2000">
                <a:solidFill>
                  <a:srgbClr val="FF0000"/>
                </a:solidFill>
              </a:rPr>
              <a:t>classified into the foreground; causes arousal</a:t>
            </a:r>
          </a:p>
          <a:p>
            <a:pPr lvl="2">
              <a:lnSpc>
                <a:spcPct val="90000"/>
              </a:lnSpc>
              <a:buFont typeface="Wingdings" pitchFamily="2" charset="2"/>
              <a:buChar char="v"/>
            </a:pPr>
            <a:r>
              <a:rPr lang="en-CA" sz="2000"/>
              <a:t>The point is not whether you can consciously hear the snoring, but whether it differentially affects your sleep.</a:t>
            </a:r>
          </a:p>
          <a:p>
            <a:pPr lvl="1">
              <a:lnSpc>
                <a:spcPct val="90000"/>
              </a:lnSpc>
            </a:pPr>
            <a:r>
              <a:rPr lang="en-CA" sz="2400">
                <a:solidFill>
                  <a:schemeClr val="folHlink"/>
                </a:solidFill>
              </a:rPr>
              <a:t>Snorer does learn pattern</a:t>
            </a:r>
          </a:p>
          <a:p>
            <a:pPr lvl="2">
              <a:lnSpc>
                <a:spcPct val="90000"/>
              </a:lnSpc>
            </a:pPr>
            <a:r>
              <a:rPr lang="en-CA" sz="2000">
                <a:solidFill>
                  <a:schemeClr val="folHlink"/>
                </a:solidFill>
              </a:rPr>
              <a:t>It is 100% correlated to self breathing</a:t>
            </a:r>
          </a:p>
          <a:p>
            <a:pPr lvl="2">
              <a:lnSpc>
                <a:spcPct val="90000"/>
              </a:lnSpc>
              <a:buFontTx/>
              <a:buNone/>
            </a:pPr>
            <a:r>
              <a:rPr lang="en-CA" sz="2000">
                <a:solidFill>
                  <a:schemeClr val="folHlink"/>
                </a:solidFill>
                <a:sym typeface="Wingdings" pitchFamily="2" charset="2"/>
              </a:rPr>
              <a:t> classified into the background and ignored</a:t>
            </a:r>
            <a:endParaRPr lang="en-US" sz="2000">
              <a:solidFill>
                <a:schemeClr val="folHlink"/>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7F8ED8E-80D9-4721-9DAF-CE8D0B8FD243}" type="datetime3">
              <a:rPr lang="en-US"/>
              <a:pPr/>
              <a:t>15 November 2012</a:t>
            </a:fld>
            <a:endParaRPr lang="en-US"/>
          </a:p>
        </p:txBody>
      </p:sp>
      <p:sp>
        <p:nvSpPr>
          <p:cNvPr id="5" name="Footer Placeholder 4"/>
          <p:cNvSpPr>
            <a:spLocks noGrp="1"/>
          </p:cNvSpPr>
          <p:nvPr>
            <p:ph type="ftr" sz="quarter" idx="11"/>
          </p:nvPr>
        </p:nvSpPr>
        <p:spPr/>
        <p:txBody>
          <a:bodyPr/>
          <a:lstStyle/>
          <a:p>
            <a:r>
              <a:rPr lang="en-US"/>
              <a:t>Snoring To Attention - David Pierre Leibovitz</a:t>
            </a:r>
          </a:p>
        </p:txBody>
      </p:sp>
      <p:sp>
        <p:nvSpPr>
          <p:cNvPr id="6" name="Slide Number Placeholder 5"/>
          <p:cNvSpPr>
            <a:spLocks noGrp="1"/>
          </p:cNvSpPr>
          <p:nvPr>
            <p:ph type="sldNum" sz="quarter" idx="12"/>
          </p:nvPr>
        </p:nvSpPr>
        <p:spPr/>
        <p:txBody>
          <a:bodyPr/>
          <a:lstStyle/>
          <a:p>
            <a:fld id="{40032531-284C-4390-A828-8B3B699E971F}" type="slidenum">
              <a:rPr lang="en-US"/>
              <a:pPr/>
              <a:t>4</a:t>
            </a:fld>
            <a:endParaRPr lang="en-US"/>
          </a:p>
        </p:txBody>
      </p:sp>
      <p:sp>
        <p:nvSpPr>
          <p:cNvPr id="17410" name="Rectangle 2"/>
          <p:cNvSpPr>
            <a:spLocks noGrp="1" noChangeArrowheads="1"/>
          </p:cNvSpPr>
          <p:nvPr>
            <p:ph type="title"/>
          </p:nvPr>
        </p:nvSpPr>
        <p:spPr/>
        <p:txBody>
          <a:bodyPr/>
          <a:lstStyle/>
          <a:p>
            <a:r>
              <a:rPr lang="en-CA" sz="4000"/>
              <a:t>Purpose - Primary</a:t>
            </a:r>
            <a:endParaRPr lang="en-US" sz="4000"/>
          </a:p>
        </p:txBody>
      </p:sp>
      <p:sp>
        <p:nvSpPr>
          <p:cNvPr id="17411" name="Rectangle 3"/>
          <p:cNvSpPr>
            <a:spLocks noGrp="1" noChangeArrowheads="1"/>
          </p:cNvSpPr>
          <p:nvPr>
            <p:ph type="body" idx="1"/>
          </p:nvPr>
        </p:nvSpPr>
        <p:spPr/>
        <p:txBody>
          <a:bodyPr/>
          <a:lstStyle/>
          <a:p>
            <a:pPr marL="0" indent="0">
              <a:lnSpc>
                <a:spcPct val="90000"/>
              </a:lnSpc>
              <a:buFontTx/>
              <a:buNone/>
            </a:pPr>
            <a:r>
              <a:rPr lang="en-CA" sz="2400"/>
              <a:t>To understanding the functional characteristics of the PLMS:</a:t>
            </a:r>
          </a:p>
          <a:p>
            <a:pPr lvl="1">
              <a:lnSpc>
                <a:spcPct val="90000"/>
              </a:lnSpc>
            </a:pPr>
            <a:r>
              <a:rPr lang="en-CA" sz="2000"/>
              <a:t>What patterns can be learned and how long does this take?</a:t>
            </a:r>
          </a:p>
          <a:p>
            <a:pPr lvl="2">
              <a:lnSpc>
                <a:spcPct val="90000"/>
              </a:lnSpc>
            </a:pPr>
            <a:r>
              <a:rPr lang="en-CA" sz="1800"/>
              <a:t>Intensity, frequency, pitch, regularity, etc.</a:t>
            </a:r>
          </a:p>
          <a:p>
            <a:pPr lvl="2">
              <a:lnSpc>
                <a:spcPct val="90000"/>
              </a:lnSpc>
            </a:pPr>
            <a:r>
              <a:rPr lang="en-CA" sz="1800"/>
              <a:t>What about self patterns?</a:t>
            </a:r>
          </a:p>
          <a:p>
            <a:pPr lvl="2">
              <a:lnSpc>
                <a:spcPct val="90000"/>
              </a:lnSpc>
            </a:pPr>
            <a:r>
              <a:rPr lang="en-CA" sz="1800"/>
              <a:t>Person’s name</a:t>
            </a:r>
          </a:p>
          <a:p>
            <a:pPr lvl="1">
              <a:lnSpc>
                <a:spcPct val="90000"/>
              </a:lnSpc>
            </a:pPr>
            <a:r>
              <a:rPr lang="en-CA" sz="2000"/>
              <a:t>What patterns are classified into the </a:t>
            </a:r>
            <a:r>
              <a:rPr lang="en-CA" sz="2000">
                <a:solidFill>
                  <a:schemeClr val="folHlink"/>
                </a:solidFill>
              </a:rPr>
              <a:t>background</a:t>
            </a:r>
            <a:r>
              <a:rPr lang="en-CA" sz="2000"/>
              <a:t> or </a:t>
            </a:r>
            <a:r>
              <a:rPr lang="en-CA" sz="2000">
                <a:solidFill>
                  <a:srgbClr val="FF0000"/>
                </a:solidFill>
              </a:rPr>
              <a:t>foreground</a:t>
            </a:r>
            <a:r>
              <a:rPr lang="en-CA" sz="2000"/>
              <a:t>?</a:t>
            </a:r>
          </a:p>
          <a:p>
            <a:pPr lvl="2">
              <a:lnSpc>
                <a:spcPct val="90000"/>
              </a:lnSpc>
            </a:pPr>
            <a:r>
              <a:rPr lang="en-CA" sz="1800"/>
              <a:t>What causes a sound to transit from the </a:t>
            </a:r>
            <a:r>
              <a:rPr lang="en-CA" sz="1800">
                <a:solidFill>
                  <a:schemeClr val="folHlink"/>
                </a:solidFill>
              </a:rPr>
              <a:t>background</a:t>
            </a:r>
            <a:r>
              <a:rPr lang="en-CA" sz="1800"/>
              <a:t> to the </a:t>
            </a:r>
            <a:r>
              <a:rPr lang="en-CA" sz="1800">
                <a:solidFill>
                  <a:srgbClr val="FF0000"/>
                </a:solidFill>
              </a:rPr>
              <a:t>foreground</a:t>
            </a:r>
            <a:r>
              <a:rPr lang="en-CA" sz="1800"/>
              <a:t> and how long do these decisions take.</a:t>
            </a:r>
          </a:p>
          <a:p>
            <a:pPr lvl="2">
              <a:lnSpc>
                <a:spcPct val="90000"/>
              </a:lnSpc>
            </a:pPr>
            <a:r>
              <a:rPr lang="en-CA" sz="1800"/>
              <a:t>What pattern deviations are detectable? How many deviations are required?</a:t>
            </a:r>
          </a:p>
          <a:p>
            <a:pPr lvl="2">
              <a:lnSpc>
                <a:spcPct val="90000"/>
              </a:lnSpc>
            </a:pPr>
            <a:r>
              <a:rPr lang="en-CA" sz="1800"/>
              <a:t>Is it the “dangerousness” of sounds that causes arousal, or simply any sound associated with urgent action?  Do sounds have intentionality?</a:t>
            </a:r>
          </a:p>
          <a:p>
            <a:pPr lvl="1">
              <a:lnSpc>
                <a:spcPct val="90000"/>
              </a:lnSpc>
            </a:pPr>
            <a:r>
              <a:rPr lang="en-CA" sz="2000"/>
              <a:t>How many sounds “objects” can be simultaneously tracked?</a:t>
            </a:r>
          </a:p>
          <a:p>
            <a:pPr lvl="2">
              <a:lnSpc>
                <a:spcPct val="90000"/>
              </a:lnSpc>
            </a:pPr>
            <a:r>
              <a:rPr lang="en-CA" sz="1800"/>
              <a:t>How are sound clusters grouped?</a:t>
            </a:r>
          </a:p>
          <a:p>
            <a:pPr lvl="1">
              <a:lnSpc>
                <a:spcPct val="90000"/>
              </a:lnSpc>
            </a:pPr>
            <a:r>
              <a:rPr lang="en-CA" sz="2000"/>
              <a:t>Other modalities</a:t>
            </a:r>
          </a:p>
          <a:p>
            <a:pPr lvl="2">
              <a:lnSpc>
                <a:spcPct val="90000"/>
              </a:lnSpc>
            </a:pPr>
            <a:r>
              <a:rPr lang="en-CA" sz="1800"/>
              <a:t>Touch (changes in pressure or electrical stimulation)</a:t>
            </a:r>
          </a:p>
          <a:p>
            <a:pPr lvl="2">
              <a:lnSpc>
                <a:spcPct val="90000"/>
              </a:lnSpc>
            </a:pPr>
            <a:r>
              <a:rPr lang="en-CA" sz="1800"/>
              <a:t>Visions (changes in lighting conditions)</a:t>
            </a:r>
            <a:endParaRPr lang="en-US" sz="1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A2F706E-3F94-49A6-A6BF-CB737DE0C9CA}" type="datetime3">
              <a:rPr lang="en-US"/>
              <a:pPr/>
              <a:t>15 November 2012</a:t>
            </a:fld>
            <a:endParaRPr lang="en-US"/>
          </a:p>
        </p:txBody>
      </p:sp>
      <p:sp>
        <p:nvSpPr>
          <p:cNvPr id="5" name="Footer Placeholder 4"/>
          <p:cNvSpPr>
            <a:spLocks noGrp="1"/>
          </p:cNvSpPr>
          <p:nvPr>
            <p:ph type="ftr" sz="quarter" idx="11"/>
          </p:nvPr>
        </p:nvSpPr>
        <p:spPr/>
        <p:txBody>
          <a:bodyPr/>
          <a:lstStyle/>
          <a:p>
            <a:r>
              <a:rPr lang="en-US"/>
              <a:t>Snoring To Attention - David Pierre Leibovitz</a:t>
            </a:r>
          </a:p>
        </p:txBody>
      </p:sp>
      <p:sp>
        <p:nvSpPr>
          <p:cNvPr id="6" name="Slide Number Placeholder 5"/>
          <p:cNvSpPr>
            <a:spLocks noGrp="1"/>
          </p:cNvSpPr>
          <p:nvPr>
            <p:ph type="sldNum" sz="quarter" idx="12"/>
          </p:nvPr>
        </p:nvSpPr>
        <p:spPr/>
        <p:txBody>
          <a:bodyPr/>
          <a:lstStyle/>
          <a:p>
            <a:fld id="{CFD30931-877C-42EA-9B0B-1E80B9D4F8CC}" type="slidenum">
              <a:rPr lang="en-US"/>
              <a:pPr/>
              <a:t>5</a:t>
            </a:fld>
            <a:endParaRPr lang="en-US"/>
          </a:p>
        </p:txBody>
      </p:sp>
      <p:sp>
        <p:nvSpPr>
          <p:cNvPr id="19458" name="Rectangle 2"/>
          <p:cNvSpPr>
            <a:spLocks noGrp="1" noChangeArrowheads="1"/>
          </p:cNvSpPr>
          <p:nvPr>
            <p:ph type="title"/>
          </p:nvPr>
        </p:nvSpPr>
        <p:spPr/>
        <p:txBody>
          <a:bodyPr/>
          <a:lstStyle/>
          <a:p>
            <a:r>
              <a:rPr lang="en-CA" sz="4000"/>
              <a:t>Purpose – Secondary*</a:t>
            </a:r>
            <a:endParaRPr lang="en-US" sz="4000"/>
          </a:p>
        </p:txBody>
      </p:sp>
      <p:sp>
        <p:nvSpPr>
          <p:cNvPr id="19459" name="Rectangle 3"/>
          <p:cNvSpPr>
            <a:spLocks noGrp="1" noChangeArrowheads="1"/>
          </p:cNvSpPr>
          <p:nvPr>
            <p:ph type="body" idx="1"/>
          </p:nvPr>
        </p:nvSpPr>
        <p:spPr/>
        <p:txBody>
          <a:bodyPr/>
          <a:lstStyle/>
          <a:p>
            <a:pPr marL="0" indent="0">
              <a:buFontTx/>
              <a:buNone/>
            </a:pPr>
            <a:r>
              <a:rPr lang="en-CA"/>
              <a:t>Can the PLMS of a partner be trained to </a:t>
            </a:r>
            <a:r>
              <a:rPr lang="en-CA">
                <a:solidFill>
                  <a:schemeClr val="folHlink"/>
                </a:solidFill>
              </a:rPr>
              <a:t>ignore</a:t>
            </a:r>
            <a:r>
              <a:rPr lang="en-CA"/>
              <a:t> the snoring sounds of others?</a:t>
            </a:r>
          </a:p>
          <a:p>
            <a:pPr marL="0" indent="0">
              <a:buFontTx/>
              <a:buNone/>
            </a:pPr>
            <a:endParaRPr lang="en-CA"/>
          </a:p>
          <a:p>
            <a:pPr marL="0" indent="0">
              <a:buFontTx/>
              <a:buNone/>
            </a:pPr>
            <a:r>
              <a:rPr lang="en-CA"/>
              <a:t>For example, by synchronizing the other’s snoring sounds to their own breathing patterns, or by filling in extra snoring sounds to create a repetitive pattern.</a:t>
            </a:r>
          </a:p>
          <a:p>
            <a:pPr marL="0" indent="0">
              <a:buFontTx/>
              <a:buNone/>
            </a:pPr>
            <a:endParaRPr lang="en-CA"/>
          </a:p>
          <a:p>
            <a:pPr marL="0" indent="0">
              <a:buFontTx/>
              <a:buNone/>
            </a:pPr>
            <a:r>
              <a:rPr lang="en-CA">
                <a:solidFill>
                  <a:schemeClr val="accent2"/>
                </a:solidFill>
              </a:rPr>
              <a:t>*Likely the best purpose for funding</a:t>
            </a:r>
            <a:endParaRPr lang="en-US">
              <a:solidFill>
                <a:schemeClr val="accent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3"/>
          <p:cNvSpPr>
            <a:spLocks noGrp="1"/>
          </p:cNvSpPr>
          <p:nvPr>
            <p:ph type="dt" sz="half" idx="10"/>
          </p:nvPr>
        </p:nvSpPr>
        <p:spPr/>
        <p:txBody>
          <a:bodyPr/>
          <a:lstStyle/>
          <a:p>
            <a:fld id="{82C8327E-0A94-4DD7-B36C-52A367712A59}" type="datetime3">
              <a:rPr lang="en-US"/>
              <a:pPr/>
              <a:t>15 November 2012</a:t>
            </a:fld>
            <a:endParaRPr lang="en-US"/>
          </a:p>
        </p:txBody>
      </p:sp>
      <p:sp>
        <p:nvSpPr>
          <p:cNvPr id="26" name="Footer Placeholder 4"/>
          <p:cNvSpPr>
            <a:spLocks noGrp="1"/>
          </p:cNvSpPr>
          <p:nvPr>
            <p:ph type="ftr" sz="quarter" idx="11"/>
          </p:nvPr>
        </p:nvSpPr>
        <p:spPr/>
        <p:txBody>
          <a:bodyPr/>
          <a:lstStyle/>
          <a:p>
            <a:r>
              <a:rPr lang="en-US"/>
              <a:t>Snoring To Attention - David Pierre Leibovitz</a:t>
            </a:r>
          </a:p>
        </p:txBody>
      </p:sp>
      <p:sp>
        <p:nvSpPr>
          <p:cNvPr id="27" name="Slide Number Placeholder 5"/>
          <p:cNvSpPr>
            <a:spLocks noGrp="1"/>
          </p:cNvSpPr>
          <p:nvPr>
            <p:ph type="sldNum" sz="quarter" idx="12"/>
          </p:nvPr>
        </p:nvSpPr>
        <p:spPr/>
        <p:txBody>
          <a:bodyPr/>
          <a:lstStyle/>
          <a:p>
            <a:fld id="{509F49DB-2B3C-4703-B765-379F82A8824C}" type="slidenum">
              <a:rPr lang="en-US"/>
              <a:pPr/>
              <a:t>6</a:t>
            </a:fld>
            <a:endParaRPr lang="en-US"/>
          </a:p>
        </p:txBody>
      </p:sp>
      <p:sp>
        <p:nvSpPr>
          <p:cNvPr id="14338" name="Rectangle 2"/>
          <p:cNvSpPr>
            <a:spLocks noGrp="1" noChangeArrowheads="1"/>
          </p:cNvSpPr>
          <p:nvPr>
            <p:ph type="title"/>
          </p:nvPr>
        </p:nvSpPr>
        <p:spPr/>
        <p:txBody>
          <a:bodyPr/>
          <a:lstStyle/>
          <a:p>
            <a:r>
              <a:rPr lang="en-CA" sz="4000"/>
              <a:t>Snoring Prevalence</a:t>
            </a:r>
            <a:endParaRPr lang="en-US" sz="4000"/>
          </a:p>
        </p:txBody>
      </p:sp>
      <p:sp>
        <p:nvSpPr>
          <p:cNvPr id="14339" name="Rectangle 3"/>
          <p:cNvSpPr>
            <a:spLocks noGrp="1" noChangeArrowheads="1"/>
          </p:cNvSpPr>
          <p:nvPr>
            <p:ph type="body" idx="1"/>
          </p:nvPr>
        </p:nvSpPr>
        <p:spPr>
          <a:xfrm>
            <a:off x="304800" y="4953000"/>
            <a:ext cx="8534400" cy="1295400"/>
          </a:xfrm>
        </p:spPr>
        <p:txBody>
          <a:bodyPr/>
          <a:lstStyle/>
          <a:p>
            <a:pPr marL="0" indent="0">
              <a:buFontTx/>
              <a:buNone/>
            </a:pPr>
            <a:r>
              <a:rPr lang="en-CA">
                <a:sym typeface="Wingdings" pitchFamily="2" charset="2"/>
              </a:rPr>
              <a:t> </a:t>
            </a:r>
            <a:r>
              <a:rPr lang="en-CA">
                <a:solidFill>
                  <a:srgbClr val="FF0000"/>
                </a:solidFill>
                <a:sym typeface="Wingdings" pitchFamily="2" charset="2"/>
              </a:rPr>
              <a:t>Impact to partner</a:t>
            </a:r>
            <a:r>
              <a:rPr lang="en-CA">
                <a:sym typeface="Wingdings" pitchFamily="2" charset="2"/>
              </a:rPr>
              <a:t> may be greater than </a:t>
            </a:r>
            <a:r>
              <a:rPr lang="en-CA">
                <a:solidFill>
                  <a:schemeClr val="folHlink"/>
                </a:solidFill>
                <a:sym typeface="Wingdings" pitchFamily="2" charset="2"/>
              </a:rPr>
              <a:t>impact to snorer</a:t>
            </a:r>
            <a:r>
              <a:rPr lang="en-CA">
                <a:sym typeface="Wingdings" pitchFamily="2" charset="2"/>
              </a:rPr>
              <a:t>!</a:t>
            </a:r>
            <a:r>
              <a:rPr lang="en-CA"/>
              <a:t> </a:t>
            </a:r>
            <a:endParaRPr lang="en-US"/>
          </a:p>
        </p:txBody>
      </p:sp>
      <p:graphicFrame>
        <p:nvGraphicFramePr>
          <p:cNvPr id="14418" name="Group 82"/>
          <p:cNvGraphicFramePr>
            <a:graphicFrameLocks noGrp="1"/>
          </p:cNvGraphicFramePr>
          <p:nvPr/>
        </p:nvGraphicFramePr>
        <p:xfrm>
          <a:off x="381000" y="1143000"/>
          <a:ext cx="8382000" cy="3251200"/>
        </p:xfrm>
        <a:graphic>
          <a:graphicData uri="http://schemas.openxmlformats.org/drawingml/2006/table">
            <a:tbl>
              <a:tblPr/>
              <a:tblGrid>
                <a:gridCol w="5486400"/>
                <a:gridCol w="1447800"/>
                <a:gridCol w="1447800"/>
              </a:tblGrid>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800" b="0" i="0" u="none" strike="noStrike" cap="none" normalizeH="0" baseline="0" smtClean="0">
                          <a:ln>
                            <a:noFill/>
                          </a:ln>
                          <a:solidFill>
                            <a:schemeClr val="accent2"/>
                          </a:solidFill>
                          <a:effectLst/>
                          <a:latin typeface="Arial" charset="0"/>
                          <a:cs typeface="Arial" charset="0"/>
                        </a:rPr>
                        <a:t>Prevalence</a:t>
                      </a:r>
                      <a:endParaRPr kumimoji="0" lang="en-US" sz="2800" b="0" i="0" u="none" strike="noStrike" cap="none" normalizeH="0" baseline="0" smtClean="0">
                        <a:ln>
                          <a:noFill/>
                        </a:ln>
                        <a:solidFill>
                          <a:schemeClr val="accent2"/>
                        </a:solidFill>
                        <a:effectLst/>
                        <a:latin typeface="Arial"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800" b="0" i="0" u="none" strike="noStrike" cap="none" normalizeH="0" baseline="0" smtClean="0">
                          <a:ln>
                            <a:noFill/>
                          </a:ln>
                          <a:solidFill>
                            <a:schemeClr val="accent2"/>
                          </a:solidFill>
                          <a:effectLst/>
                          <a:latin typeface="Arial" charset="0"/>
                          <a:cs typeface="Arial" charset="0"/>
                        </a:rPr>
                        <a:t>Male</a:t>
                      </a:r>
                      <a:endParaRPr kumimoji="0" lang="en-US" sz="2800" b="0" i="0" u="none" strike="noStrike" cap="none" normalizeH="0" baseline="0" smtClean="0">
                        <a:ln>
                          <a:noFill/>
                        </a:ln>
                        <a:solidFill>
                          <a:schemeClr val="accent2"/>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800" b="0" i="0" u="none" strike="noStrike" cap="none" normalizeH="0" baseline="0" smtClean="0">
                          <a:ln>
                            <a:noFill/>
                          </a:ln>
                          <a:solidFill>
                            <a:schemeClr val="accent2"/>
                          </a:solidFill>
                          <a:effectLst/>
                          <a:latin typeface="Arial" charset="0"/>
                          <a:cs typeface="Arial" charset="0"/>
                        </a:rPr>
                        <a:t>Female</a:t>
                      </a:r>
                      <a:endParaRPr kumimoji="0" lang="en-US" sz="2800" b="0" i="0" u="none" strike="noStrike" cap="none" normalizeH="0" baseline="0" smtClean="0">
                        <a:ln>
                          <a:noFill/>
                        </a:ln>
                        <a:solidFill>
                          <a:schemeClr val="accent2"/>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800" b="0" i="0" u="none" strike="noStrike" cap="none" normalizeH="0" baseline="0" smtClean="0">
                          <a:ln>
                            <a:noFill/>
                          </a:ln>
                          <a:solidFill>
                            <a:schemeClr val="tx1"/>
                          </a:solidFill>
                          <a:effectLst/>
                          <a:latin typeface="Arial" charset="0"/>
                          <a:cs typeface="Arial" charset="0"/>
                        </a:rPr>
                        <a:t>Snoring</a:t>
                      </a: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800" b="0" i="0" u="none" strike="noStrike" cap="none" normalizeH="0" baseline="0" smtClean="0">
                          <a:ln>
                            <a:noFill/>
                          </a:ln>
                          <a:solidFill>
                            <a:srgbClr val="FF0000"/>
                          </a:solidFill>
                          <a:effectLst/>
                          <a:latin typeface="Arial" charset="0"/>
                          <a:cs typeface="Arial" charset="0"/>
                        </a:rPr>
                        <a:t>48%</a:t>
                      </a:r>
                      <a:endParaRPr kumimoji="0" lang="en-US" sz="2800" b="0" i="0" u="none" strike="noStrike" cap="none" normalizeH="0" baseline="0" smtClean="0">
                        <a:ln>
                          <a:noFill/>
                        </a:ln>
                        <a:solidFill>
                          <a:srgbClr val="FF0000"/>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800" b="0" i="0" u="none" strike="noStrike" cap="none" normalizeH="0" baseline="0" smtClean="0">
                          <a:ln>
                            <a:noFill/>
                          </a:ln>
                          <a:solidFill>
                            <a:srgbClr val="FF0000"/>
                          </a:solidFill>
                          <a:effectLst/>
                          <a:latin typeface="Arial" charset="0"/>
                          <a:cs typeface="Arial" charset="0"/>
                        </a:rPr>
                        <a:t>34%</a:t>
                      </a:r>
                      <a:endParaRPr kumimoji="0" lang="en-US" sz="2800" b="0" i="0" u="none" strike="noStrike" cap="none" normalizeH="0" baseline="0" smtClean="0">
                        <a:ln>
                          <a:noFill/>
                        </a:ln>
                        <a:solidFill>
                          <a:srgbClr val="FF0000"/>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800" b="0" i="0" u="none" strike="noStrike" cap="none" normalizeH="0" baseline="0" smtClean="0">
                          <a:ln>
                            <a:noFill/>
                          </a:ln>
                          <a:solidFill>
                            <a:schemeClr val="tx1"/>
                          </a:solidFill>
                          <a:effectLst/>
                          <a:latin typeface="Arial" charset="0"/>
                          <a:cs typeface="Arial" charset="0"/>
                        </a:rPr>
                        <a:t>Obstructive Sleep Apnea (OSA)</a:t>
                      </a: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800" b="0" i="0" u="none" strike="noStrike" cap="none" normalizeH="0" baseline="0" smtClean="0">
                          <a:ln>
                            <a:noFill/>
                          </a:ln>
                          <a:solidFill>
                            <a:schemeClr val="folHlink"/>
                          </a:solidFill>
                          <a:effectLst/>
                          <a:latin typeface="Arial" charset="0"/>
                          <a:cs typeface="Arial" charset="0"/>
                        </a:rPr>
                        <a:t>3.5%</a:t>
                      </a:r>
                      <a:endParaRPr kumimoji="0" lang="en-US" sz="2800" b="0" i="0" u="none" strike="noStrike" cap="none" normalizeH="0" baseline="0" smtClean="0">
                        <a:ln>
                          <a:noFill/>
                        </a:ln>
                        <a:solidFill>
                          <a:schemeClr val="folHlink"/>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800" b="0" i="0" u="none" strike="noStrike" cap="none" normalizeH="0" baseline="0" smtClean="0">
                          <a:ln>
                            <a:noFill/>
                          </a:ln>
                          <a:solidFill>
                            <a:schemeClr val="folHlink"/>
                          </a:solidFill>
                          <a:effectLst/>
                          <a:latin typeface="Arial" charset="0"/>
                          <a:cs typeface="Arial" charset="0"/>
                        </a:rPr>
                        <a:t>1.5%</a:t>
                      </a:r>
                      <a:endParaRPr kumimoji="0" lang="en-US" sz="2800" b="0" i="0" u="none" strike="noStrike" cap="none" normalizeH="0" baseline="0" smtClean="0">
                        <a:ln>
                          <a:noFill/>
                        </a:ln>
                        <a:solidFill>
                          <a:schemeClr val="folHlink"/>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800" b="0" i="0" u="none" strike="noStrike" cap="none" normalizeH="0" baseline="0" smtClean="0">
                          <a:ln>
                            <a:noFill/>
                          </a:ln>
                          <a:solidFill>
                            <a:schemeClr val="tx1"/>
                          </a:solidFill>
                          <a:effectLst/>
                          <a:latin typeface="Arial" charset="0"/>
                          <a:cs typeface="Arial" charset="0"/>
                        </a:rPr>
                        <a:t>Adults Partnered</a:t>
                      </a: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2800" b="0" i="0" u="none" strike="noStrike" cap="none" normalizeH="0" baseline="0" smtClean="0">
                          <a:ln>
                            <a:noFill/>
                          </a:ln>
                          <a:solidFill>
                            <a:srgbClr val="FF0000"/>
                          </a:solidFill>
                          <a:effectLst/>
                          <a:latin typeface="Arial" charset="0"/>
                          <a:cs typeface="Arial" charset="0"/>
                        </a:rPr>
                        <a:t>61%</a:t>
                      </a:r>
                      <a:endParaRPr kumimoji="0" lang="en-US" sz="2800" b="0" i="0" u="none" strike="noStrike" cap="none" normalizeH="0" baseline="0" smtClean="0">
                        <a:ln>
                          <a:noFill/>
                        </a:ln>
                        <a:solidFill>
                          <a:srgbClr val="FF0000"/>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CA"/>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2C0D88B-5288-4BF4-A734-64A5495F0E9C}" type="datetime3">
              <a:rPr lang="en-US"/>
              <a:pPr/>
              <a:t>15 November 2012</a:t>
            </a:fld>
            <a:endParaRPr lang="en-US"/>
          </a:p>
        </p:txBody>
      </p:sp>
      <p:sp>
        <p:nvSpPr>
          <p:cNvPr id="5" name="Footer Placeholder 4"/>
          <p:cNvSpPr>
            <a:spLocks noGrp="1"/>
          </p:cNvSpPr>
          <p:nvPr>
            <p:ph type="ftr" sz="quarter" idx="11"/>
          </p:nvPr>
        </p:nvSpPr>
        <p:spPr/>
        <p:txBody>
          <a:bodyPr/>
          <a:lstStyle/>
          <a:p>
            <a:r>
              <a:rPr lang="en-US"/>
              <a:t>Snoring To Attention - David Pierre Leibovitz</a:t>
            </a:r>
          </a:p>
        </p:txBody>
      </p:sp>
      <p:sp>
        <p:nvSpPr>
          <p:cNvPr id="6" name="Slide Number Placeholder 5"/>
          <p:cNvSpPr>
            <a:spLocks noGrp="1"/>
          </p:cNvSpPr>
          <p:nvPr>
            <p:ph type="sldNum" sz="quarter" idx="12"/>
          </p:nvPr>
        </p:nvSpPr>
        <p:spPr/>
        <p:txBody>
          <a:bodyPr/>
          <a:lstStyle/>
          <a:p>
            <a:fld id="{B90E398E-5581-445D-9E7C-7044E3A80084}" type="slidenum">
              <a:rPr lang="en-US"/>
              <a:pPr/>
              <a:t>7</a:t>
            </a:fld>
            <a:endParaRPr lang="en-US"/>
          </a:p>
        </p:txBody>
      </p:sp>
      <p:sp>
        <p:nvSpPr>
          <p:cNvPr id="16386" name="Rectangle 2"/>
          <p:cNvSpPr>
            <a:spLocks noGrp="1" noChangeArrowheads="1"/>
          </p:cNvSpPr>
          <p:nvPr>
            <p:ph type="title"/>
          </p:nvPr>
        </p:nvSpPr>
        <p:spPr/>
        <p:txBody>
          <a:bodyPr/>
          <a:lstStyle/>
          <a:p>
            <a:r>
              <a:rPr lang="en-CA" sz="4000"/>
              <a:t>Snoring Impacts</a:t>
            </a:r>
            <a:endParaRPr lang="en-US" sz="4000"/>
          </a:p>
        </p:txBody>
      </p:sp>
      <p:sp>
        <p:nvSpPr>
          <p:cNvPr id="16387" name="Rectangle 3"/>
          <p:cNvSpPr>
            <a:spLocks noGrp="1" noChangeArrowheads="1"/>
          </p:cNvSpPr>
          <p:nvPr>
            <p:ph type="body" idx="1"/>
          </p:nvPr>
        </p:nvSpPr>
        <p:spPr/>
        <p:txBody>
          <a:bodyPr/>
          <a:lstStyle/>
          <a:p>
            <a:pPr>
              <a:lnSpc>
                <a:spcPct val="80000"/>
              </a:lnSpc>
            </a:pPr>
            <a:r>
              <a:rPr lang="en-CA" sz="2400">
                <a:solidFill>
                  <a:srgbClr val="FF0000"/>
                </a:solidFill>
              </a:rPr>
              <a:t>Loss of sleep</a:t>
            </a:r>
          </a:p>
          <a:p>
            <a:pPr lvl="1">
              <a:lnSpc>
                <a:spcPct val="80000"/>
              </a:lnSpc>
            </a:pPr>
            <a:r>
              <a:rPr lang="en-CA" sz="2000">
                <a:solidFill>
                  <a:srgbClr val="FF0000"/>
                </a:solidFill>
              </a:rPr>
              <a:t>26% of partners affected</a:t>
            </a:r>
          </a:p>
          <a:p>
            <a:pPr lvl="1">
              <a:lnSpc>
                <a:spcPct val="80000"/>
              </a:lnSpc>
            </a:pPr>
            <a:r>
              <a:rPr lang="en-CA" sz="2000">
                <a:solidFill>
                  <a:srgbClr val="FF0000"/>
                </a:solidFill>
              </a:rPr>
              <a:t>49 minutes lost on average per night</a:t>
            </a:r>
          </a:p>
          <a:p>
            <a:pPr lvl="1">
              <a:lnSpc>
                <a:spcPct val="80000"/>
              </a:lnSpc>
            </a:pPr>
            <a:r>
              <a:rPr lang="en-CA" sz="2000">
                <a:solidFill>
                  <a:srgbClr val="FF0000"/>
                </a:solidFill>
              </a:rPr>
              <a:t>20% road accidents caused by those excessively tired</a:t>
            </a:r>
          </a:p>
          <a:p>
            <a:pPr>
              <a:lnSpc>
                <a:spcPct val="80000"/>
              </a:lnSpc>
            </a:pPr>
            <a:r>
              <a:rPr lang="en-CA" sz="2400">
                <a:solidFill>
                  <a:srgbClr val="FF0000"/>
                </a:solidFill>
              </a:rPr>
              <a:t>Social Relationships</a:t>
            </a:r>
          </a:p>
          <a:p>
            <a:pPr lvl="1">
              <a:lnSpc>
                <a:spcPct val="80000"/>
              </a:lnSpc>
            </a:pPr>
            <a:r>
              <a:rPr lang="en-CA" sz="2000">
                <a:solidFill>
                  <a:srgbClr val="FF0000"/>
                </a:solidFill>
              </a:rPr>
              <a:t>23% couples sleep in separate rooms</a:t>
            </a:r>
          </a:p>
          <a:p>
            <a:pPr lvl="1">
              <a:lnSpc>
                <a:spcPct val="80000"/>
              </a:lnSpc>
            </a:pPr>
            <a:r>
              <a:rPr lang="en-CA" sz="2000">
                <a:solidFill>
                  <a:srgbClr val="FF0000"/>
                </a:solidFill>
              </a:rPr>
              <a:t>8% alter their sleep schedules, e.g., non-snorer goes to sleep first</a:t>
            </a:r>
          </a:p>
          <a:p>
            <a:pPr lvl="1">
              <a:lnSpc>
                <a:spcPct val="80000"/>
              </a:lnSpc>
            </a:pPr>
            <a:r>
              <a:rPr lang="en-CA" sz="2000">
                <a:solidFill>
                  <a:srgbClr val="FF0000"/>
                </a:solidFill>
              </a:rPr>
              <a:t>24% have their intimate relations affected (vs. 9%)</a:t>
            </a:r>
          </a:p>
          <a:p>
            <a:pPr lvl="1">
              <a:lnSpc>
                <a:spcPct val="80000"/>
              </a:lnSpc>
            </a:pPr>
            <a:r>
              <a:rPr lang="en-CA" sz="2000">
                <a:solidFill>
                  <a:srgbClr val="FF0000"/>
                </a:solidFill>
              </a:rPr>
              <a:t>35% have relationship problems (vs. 9%)</a:t>
            </a:r>
          </a:p>
          <a:p>
            <a:pPr>
              <a:lnSpc>
                <a:spcPct val="80000"/>
              </a:lnSpc>
            </a:pPr>
            <a:r>
              <a:rPr lang="en-CA" sz="2400"/>
              <a:t>Hearing Loss</a:t>
            </a:r>
          </a:p>
          <a:p>
            <a:pPr lvl="1">
              <a:lnSpc>
                <a:spcPct val="80000"/>
              </a:lnSpc>
            </a:pPr>
            <a:r>
              <a:rPr lang="en-CA" sz="2000"/>
              <a:t>30 dBA is the recommended bedroom noise level</a:t>
            </a:r>
            <a:endParaRPr lang="en-US" sz="2000"/>
          </a:p>
          <a:p>
            <a:pPr lvl="1">
              <a:lnSpc>
                <a:spcPct val="80000"/>
              </a:lnSpc>
            </a:pPr>
            <a:r>
              <a:rPr lang="en-CA" sz="2000"/>
              <a:t>exceeded 40 dBA by 78.7% (bothers others in same room),</a:t>
            </a:r>
          </a:p>
          <a:p>
            <a:pPr lvl="1">
              <a:lnSpc>
                <a:spcPct val="80000"/>
              </a:lnSpc>
            </a:pPr>
            <a:r>
              <a:rPr lang="en-CA" sz="2000"/>
              <a:t>exceeded 50 dBA by 34.4% (bothers others in another room),</a:t>
            </a:r>
          </a:p>
          <a:p>
            <a:pPr lvl="1">
              <a:lnSpc>
                <a:spcPct val="80000"/>
              </a:lnSpc>
            </a:pPr>
            <a:r>
              <a:rPr lang="en-CA" sz="2000"/>
              <a:t>exceeded 55 dBA by 12.3%, (max allowed outdoor night-time noise),</a:t>
            </a:r>
          </a:p>
          <a:p>
            <a:pPr lvl="1">
              <a:lnSpc>
                <a:spcPct val="80000"/>
              </a:lnSpc>
            </a:pPr>
            <a:r>
              <a:rPr lang="en-CA" sz="2000"/>
              <a:t>exceeded 70 dBA – none indicated (hearing can be impaired)</a:t>
            </a:r>
          </a:p>
          <a:p>
            <a:pPr lvl="1">
              <a:lnSpc>
                <a:spcPct val="80000"/>
              </a:lnSpc>
            </a:pPr>
            <a:r>
              <a:rPr lang="en-CA" sz="2000">
                <a:solidFill>
                  <a:srgbClr val="FF0000"/>
                </a:solidFill>
              </a:rPr>
              <a:t>Nevertheless, closest ear implicated in hearing loss.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5AD0622-0EFB-4E6C-A5C6-21470C4C1F19}" type="datetime3">
              <a:rPr lang="en-US"/>
              <a:pPr/>
              <a:t>15 November 2012</a:t>
            </a:fld>
            <a:endParaRPr lang="en-US"/>
          </a:p>
        </p:txBody>
      </p:sp>
      <p:sp>
        <p:nvSpPr>
          <p:cNvPr id="5" name="Footer Placeholder 4"/>
          <p:cNvSpPr>
            <a:spLocks noGrp="1"/>
          </p:cNvSpPr>
          <p:nvPr>
            <p:ph type="ftr" sz="quarter" idx="11"/>
          </p:nvPr>
        </p:nvSpPr>
        <p:spPr/>
        <p:txBody>
          <a:bodyPr/>
          <a:lstStyle/>
          <a:p>
            <a:r>
              <a:rPr lang="en-US"/>
              <a:t>Snoring To Attention - David Pierre Leibovitz</a:t>
            </a:r>
          </a:p>
        </p:txBody>
      </p:sp>
      <p:sp>
        <p:nvSpPr>
          <p:cNvPr id="6" name="Slide Number Placeholder 5"/>
          <p:cNvSpPr>
            <a:spLocks noGrp="1"/>
          </p:cNvSpPr>
          <p:nvPr>
            <p:ph type="sldNum" sz="quarter" idx="12"/>
          </p:nvPr>
        </p:nvSpPr>
        <p:spPr/>
        <p:txBody>
          <a:bodyPr/>
          <a:lstStyle/>
          <a:p>
            <a:fld id="{4BAE5B74-42B1-40ED-B644-65298355AF11}" type="slidenum">
              <a:rPr lang="en-US"/>
              <a:pPr/>
              <a:t>8</a:t>
            </a:fld>
            <a:endParaRPr lang="en-US"/>
          </a:p>
        </p:txBody>
      </p:sp>
      <p:sp>
        <p:nvSpPr>
          <p:cNvPr id="10242" name="Rectangle 2"/>
          <p:cNvSpPr>
            <a:spLocks noGrp="1" noChangeArrowheads="1"/>
          </p:cNvSpPr>
          <p:nvPr>
            <p:ph type="title"/>
          </p:nvPr>
        </p:nvSpPr>
        <p:spPr/>
        <p:txBody>
          <a:bodyPr/>
          <a:lstStyle/>
          <a:p>
            <a:r>
              <a:rPr lang="en-CA" sz="4000"/>
              <a:t>PLMS Functional Blocks</a:t>
            </a:r>
            <a:endParaRPr lang="en-US" sz="4000"/>
          </a:p>
        </p:txBody>
      </p:sp>
      <p:sp>
        <p:nvSpPr>
          <p:cNvPr id="10243" name="Rectangle 3"/>
          <p:cNvSpPr>
            <a:spLocks noGrp="1" noChangeArrowheads="1"/>
          </p:cNvSpPr>
          <p:nvPr>
            <p:ph type="body" idx="1"/>
          </p:nvPr>
        </p:nvSpPr>
        <p:spPr/>
        <p:txBody>
          <a:bodyPr/>
          <a:lstStyle/>
          <a:p>
            <a:pPr>
              <a:lnSpc>
                <a:spcPct val="90000"/>
              </a:lnSpc>
            </a:pPr>
            <a:r>
              <a:rPr lang="en-CA" sz="2800"/>
              <a:t>Learning system</a:t>
            </a:r>
          </a:p>
          <a:p>
            <a:pPr lvl="1">
              <a:lnSpc>
                <a:spcPct val="90000"/>
              </a:lnSpc>
            </a:pPr>
            <a:r>
              <a:rPr lang="en-CA" sz="2400"/>
              <a:t>Short and long term learning</a:t>
            </a:r>
          </a:p>
          <a:p>
            <a:pPr lvl="1">
              <a:lnSpc>
                <a:spcPct val="90000"/>
              </a:lnSpc>
            </a:pPr>
            <a:r>
              <a:rPr lang="en-CA" sz="2400"/>
              <a:t>Finds (self-similar) patterns in the world</a:t>
            </a:r>
          </a:p>
          <a:p>
            <a:pPr lvl="1">
              <a:lnSpc>
                <a:spcPct val="90000"/>
              </a:lnSpc>
            </a:pPr>
            <a:r>
              <a:rPr lang="en-CA" sz="2400"/>
              <a:t>Creates long term non-conceptual categories (e.g., phonemes)</a:t>
            </a:r>
          </a:p>
          <a:p>
            <a:pPr>
              <a:lnSpc>
                <a:spcPct val="90000"/>
              </a:lnSpc>
            </a:pPr>
            <a:r>
              <a:rPr lang="en-CA" sz="2800"/>
              <a:t>Matching/classification pre-attentional system</a:t>
            </a:r>
          </a:p>
          <a:p>
            <a:pPr lvl="1">
              <a:lnSpc>
                <a:spcPct val="90000"/>
              </a:lnSpc>
            </a:pPr>
            <a:r>
              <a:rPr lang="en-CA" sz="2400"/>
              <a:t>Sleep: foreground/background (quick-slow)</a:t>
            </a:r>
          </a:p>
          <a:p>
            <a:pPr lvl="1">
              <a:lnSpc>
                <a:spcPct val="90000"/>
              </a:lnSpc>
            </a:pPr>
            <a:r>
              <a:rPr lang="en-CA" sz="2400"/>
              <a:t>Awake: phoneme categorization (quick)</a:t>
            </a:r>
          </a:p>
          <a:p>
            <a:pPr>
              <a:lnSpc>
                <a:spcPct val="90000"/>
              </a:lnSpc>
            </a:pPr>
            <a:r>
              <a:rPr lang="en-CA" sz="2800"/>
              <a:t>Object simulation</a:t>
            </a:r>
          </a:p>
          <a:p>
            <a:pPr lvl="1">
              <a:lnSpc>
                <a:spcPct val="90000"/>
              </a:lnSpc>
            </a:pPr>
            <a:r>
              <a:rPr lang="en-CA" sz="2400"/>
              <a:t>Can predict how an individual sound should change</a:t>
            </a:r>
          </a:p>
          <a:p>
            <a:pPr lvl="1">
              <a:lnSpc>
                <a:spcPct val="90000"/>
              </a:lnSpc>
            </a:pPr>
            <a:r>
              <a:rPr lang="en-CA" sz="2400"/>
              <a:t>Pre-attentive notification of deviations from prediction, e.g., mismatch negativity</a:t>
            </a:r>
          </a:p>
          <a:p>
            <a:pPr>
              <a:lnSpc>
                <a:spcPct val="90000"/>
              </a:lnSpc>
            </a:pPr>
            <a:endParaRPr lang="en-US" sz="28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1469</TotalTime>
  <Words>1164</Words>
  <Application>Microsoft Office PowerPoint</Application>
  <PresentationFormat>Letter Paper (8.5x11 in)</PresentationFormat>
  <Paragraphs>185</Paragraphs>
  <Slides>16</Slides>
  <Notes>0</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Wingdings</vt:lpstr>
      <vt:lpstr>Default Design</vt:lpstr>
      <vt:lpstr>Snoring To Attention</vt:lpstr>
      <vt:lpstr>Abstract</vt:lpstr>
      <vt:lpstr>Hypothesis</vt:lpstr>
      <vt:lpstr>Not Hearing Own Snore?</vt:lpstr>
      <vt:lpstr>Purpose - Primary</vt:lpstr>
      <vt:lpstr>Purpose – Secondary*</vt:lpstr>
      <vt:lpstr>Snoring Prevalence</vt:lpstr>
      <vt:lpstr>Snoring Impacts</vt:lpstr>
      <vt:lpstr>PLMS Functional Blocks</vt:lpstr>
      <vt:lpstr>Sleep Paradigm</vt:lpstr>
      <vt:lpstr>Sleep</vt:lpstr>
      <vt:lpstr>Mismatch Negativity (MMN)</vt:lpstr>
      <vt:lpstr>Experiments 1-2</vt:lpstr>
      <vt:lpstr>Experiments 3-4 (Training)</vt:lpstr>
      <vt:lpstr>PLMS – New System</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dc:creator>
  <cp:lastModifiedBy>David Pierre Leibovitz</cp:lastModifiedBy>
  <cp:revision>8</cp:revision>
  <cp:lastPrinted>1601-01-01T00:00:00Z</cp:lastPrinted>
  <dcterms:created xsi:type="dcterms:W3CDTF">1601-01-01T00:00:00Z</dcterms:created>
  <dcterms:modified xsi:type="dcterms:W3CDTF">2012-11-15T18:47:17Z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